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Montserra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g3eehA9wQAQugUxsxKoNZHc94D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2fcdc78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202fcdc784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02fcdc784c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02fcdc784c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2fcdc784c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02fcdc784c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2fcdc784c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02fcdc784c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dbaac65c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0dbaac65c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dbaac65c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0dbaac65cd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dbaac65cd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0dbaac65cd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2fcdc784c_0_3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02fcdc784c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2fcdc784c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02fcdc784c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02fcdc784c_0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02fcdc784c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02fcdc784c_0_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02fcdc784c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2f957562a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02f957562a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0dbaac65cd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0dbaac65c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dbaac65cd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0dbaac65c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2f957562a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02f957562a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2fcdc784c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02fcdc784c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2fcdc784c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02fcdc784c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2fd2f73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02fd2f732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2fcdc784c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02fcdc784c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2fcdc784c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02fcdc784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2fcdc784c_0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02fcdc784c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g202f957562a_0_3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g202f957562a_0_3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g202f957562a_0_3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g202f957562a_0_40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202f957562a_0_400"/>
          <p:cNvSpPr txBox="1"/>
          <p:nvPr>
            <p:ph idx="1" type="body"/>
          </p:nvPr>
        </p:nvSpPr>
        <p:spPr>
          <a:xfrm rot="5400000">
            <a:off x="2308951"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g202f957562a_0_40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g202f957562a_0_40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g202f957562a_0_40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g202f957562a_0_406"/>
          <p:cNvSpPr txBox="1"/>
          <p:nvPr>
            <p:ph type="title"/>
          </p:nvPr>
        </p:nvSpPr>
        <p:spPr>
          <a:xfrm rot="5400000">
            <a:off x="4732351" y="2171689"/>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202f957562a_0_406"/>
          <p:cNvSpPr txBox="1"/>
          <p:nvPr>
            <p:ph idx="1" type="body"/>
          </p:nvPr>
        </p:nvSpPr>
        <p:spPr>
          <a:xfrm rot="5400000">
            <a:off x="541350" y="190487"/>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g202f957562a_0_40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202f957562a_0_40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g202f957562a_0_40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93" name="Google Shape;9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05" name="Google Shape;10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1" name="Google Shape;111;p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112" name="Google Shape;11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18" name="Google Shape;118;p1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19" name="Google Shape;119;p1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120" name="Google Shape;120;p1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121" name="Google Shape;121;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32" name="Google Shape;132;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33" name="Google Shape;13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202f957562a_0_347"/>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202f957562a_0_34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g202f957562a_0_34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202f957562a_0_34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202f957562a_0_34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3"/>
          <p:cNvSpPr/>
          <p:nvPr>
            <p:ph idx="2" type="pic"/>
          </p:nvPr>
        </p:nvSpPr>
        <p:spPr>
          <a:xfrm>
            <a:off x="1792288" y="612775"/>
            <a:ext cx="5486400" cy="4114800"/>
          </a:xfrm>
          <a:prstGeom prst="rect">
            <a:avLst/>
          </a:prstGeom>
          <a:noFill/>
          <a:ln>
            <a:noFill/>
          </a:ln>
        </p:spPr>
      </p:sp>
      <p:sp>
        <p:nvSpPr>
          <p:cNvPr id="139" name="Google Shape;139;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40" name="Google Shape;14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6" name="Google Shape;146;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1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1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2" name="Google Shape;15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g202f957562a_0_3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202f957562a_0_35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g202f957562a_0_35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202f957562a_0_35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g202f957562a_0_35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g202f957562a_0_35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g202f957562a_0_35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g202f957562a_0_35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202f957562a_0_35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g202f957562a_0_35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g202f957562a_0_3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g202f957562a_0_36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g202f957562a_0_36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g202f957562a_0_3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g202f957562a_0_3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g202f957562a_0_3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g202f957562a_0_3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202f957562a_0_37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g202f957562a_0_37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g202f957562a_0_37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g202f957562a_0_37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g202f957562a_0_37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g202f957562a_0_37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g202f957562a_0_37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g202f957562a_0_3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202f957562a_0_38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202f957562a_0_38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202f957562a_0_38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g202f957562a_0_386"/>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202f957562a_0_386"/>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g202f957562a_0_38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g202f957562a_0_38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202f957562a_0_38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202f957562a_0_38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g202f957562a_0_39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202f957562a_0_393"/>
          <p:cNvSpPr/>
          <p:nvPr>
            <p:ph idx="2" type="pic"/>
          </p:nvPr>
        </p:nvSpPr>
        <p:spPr>
          <a:xfrm>
            <a:off x="1792288" y="612775"/>
            <a:ext cx="5486400" cy="4114800"/>
          </a:xfrm>
          <a:prstGeom prst="rect">
            <a:avLst/>
          </a:prstGeom>
          <a:noFill/>
          <a:ln>
            <a:noFill/>
          </a:ln>
        </p:spPr>
      </p:sp>
      <p:sp>
        <p:nvSpPr>
          <p:cNvPr id="64" name="Google Shape;64;g202f957562a_0_39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g202f957562a_0_39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g202f957562a_0_39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202f957562a_0_39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202f957562a_0_3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g202f957562a_0_33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g202f957562a_0_33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g202f957562a_0_33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g202f957562a_0_33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3.png"/><Relationship Id="rId13" Type="http://schemas.openxmlformats.org/officeDocument/2006/relationships/image" Target="../media/image17.png"/><Relationship Id="rId12"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21.png"/><Relationship Id="rId15" Type="http://schemas.openxmlformats.org/officeDocument/2006/relationships/image" Target="../media/image38.png"/><Relationship Id="rId14" Type="http://schemas.openxmlformats.org/officeDocument/2006/relationships/image" Target="../media/image28.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www.youthidiomas.com.br" TargetMode="External"/><Relationship Id="rId10" Type="http://schemas.openxmlformats.org/officeDocument/2006/relationships/hyperlink" Target="https://api.whatsapp.com/send?phone=5585985249935&amp;text=Ol%C3%A1%2C+gostaria+de+saber+mais+sobre+os+cursos+de+tecnologia+e+idiomas%C2%A0da%C2%A0Youth%C2%A0%3A%29" TargetMode="External"/><Relationship Id="rId12" Type="http://schemas.openxmlformats.org/officeDocument/2006/relationships/hyperlink" Target="mailto:contato@youthidiomas.com.br" TargetMode="External"/><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hyperlink" Target="http://www.instagram.com/youthidiomas" TargetMode="External"/><Relationship Id="rId5" Type="http://schemas.openxmlformats.org/officeDocument/2006/relationships/hyperlink" Target="http://www.instagram.com/youthidiomas" TargetMode="External"/><Relationship Id="rId6" Type="http://schemas.openxmlformats.org/officeDocument/2006/relationships/image" Target="../media/image40.png"/><Relationship Id="rId7" Type="http://schemas.openxmlformats.org/officeDocument/2006/relationships/hyperlink" Target="mailto:contato@youthidiomas.com.br" TargetMode="External"/><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g202fcdc784c_0_0"/>
          <p:cNvSpPr/>
          <p:nvPr/>
        </p:nvSpPr>
        <p:spPr>
          <a:xfrm flipH="1">
            <a:off x="-15377" y="-3"/>
            <a:ext cx="18303377" cy="10279337"/>
          </a:xfrm>
          <a:custGeom>
            <a:rect b="b" l="l" r="r" t="t"/>
            <a:pathLst>
              <a:path extrusionOk="0" h="15814365" w="18967230">
                <a:moveTo>
                  <a:pt x="18967230" y="0"/>
                </a:moveTo>
                <a:lnTo>
                  <a:pt x="0" y="0"/>
                </a:lnTo>
                <a:lnTo>
                  <a:pt x="0" y="15814365"/>
                </a:lnTo>
                <a:lnTo>
                  <a:pt x="18967230" y="15814365"/>
                </a:lnTo>
                <a:lnTo>
                  <a:pt x="18967230" y="0"/>
                </a:lnTo>
                <a:close/>
              </a:path>
            </a:pathLst>
          </a:custGeom>
          <a:blipFill rotWithShape="1">
            <a:blip r:embed="rId3">
              <a:alphaModFix amt="10000"/>
            </a:blip>
            <a:stretch>
              <a:fillRect b="-1356" l="-1137" r="-488" t="-20527"/>
            </a:stretch>
          </a:blipFill>
          <a:ln>
            <a:noFill/>
          </a:ln>
        </p:spPr>
      </p:sp>
      <p:sp>
        <p:nvSpPr>
          <p:cNvPr id="160" name="Google Shape;160;g202fcdc784c_0_0"/>
          <p:cNvSpPr/>
          <p:nvPr/>
        </p:nvSpPr>
        <p:spPr>
          <a:xfrm rot="499954">
            <a:off x="11057943" y="2807508"/>
            <a:ext cx="7856424" cy="7856424"/>
          </a:xfrm>
          <a:custGeom>
            <a:rect b="b" l="l" r="r" t="t"/>
            <a:pathLst>
              <a:path extrusionOk="0" h="7852008" w="7852008">
                <a:moveTo>
                  <a:pt x="0" y="0"/>
                </a:moveTo>
                <a:lnTo>
                  <a:pt x="7852008" y="0"/>
                </a:lnTo>
                <a:lnTo>
                  <a:pt x="7852008" y="7852009"/>
                </a:lnTo>
                <a:lnTo>
                  <a:pt x="0" y="7852009"/>
                </a:lnTo>
                <a:lnTo>
                  <a:pt x="0" y="0"/>
                </a:lnTo>
                <a:close/>
              </a:path>
            </a:pathLst>
          </a:custGeom>
          <a:blipFill rotWithShape="1">
            <a:blip r:embed="rId4">
              <a:alphaModFix/>
            </a:blip>
            <a:stretch>
              <a:fillRect b="0" l="0" r="0" t="0"/>
            </a:stretch>
          </a:blipFill>
          <a:ln>
            <a:noFill/>
          </a:ln>
        </p:spPr>
      </p:sp>
      <p:sp>
        <p:nvSpPr>
          <p:cNvPr id="161" name="Google Shape;161;g202fcdc784c_0_0"/>
          <p:cNvSpPr txBox="1"/>
          <p:nvPr/>
        </p:nvSpPr>
        <p:spPr>
          <a:xfrm>
            <a:off x="9593268" y="1279226"/>
            <a:ext cx="2926200" cy="492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3200"/>
              <a:buFont typeface="Arial"/>
              <a:buNone/>
            </a:pPr>
            <a:r>
              <a:rPr b="0" i="0" lang="en-US" sz="3200" u="none" cap="none" strike="noStrike">
                <a:solidFill>
                  <a:srgbClr val="F8F8F8"/>
                </a:solidFill>
                <a:latin typeface="Calibri"/>
                <a:ea typeface="Calibri"/>
                <a:cs typeface="Calibri"/>
                <a:sym typeface="Calibri"/>
              </a:rPr>
              <a:t>PROJETO</a:t>
            </a:r>
            <a:endParaRPr b="0" i="0" sz="3200" u="none" cap="none" strike="noStrike">
              <a:solidFill>
                <a:srgbClr val="000000"/>
              </a:solidFill>
              <a:latin typeface="Calibri"/>
              <a:ea typeface="Calibri"/>
              <a:cs typeface="Calibri"/>
              <a:sym typeface="Calibri"/>
            </a:endParaRPr>
          </a:p>
        </p:txBody>
      </p:sp>
      <p:sp>
        <p:nvSpPr>
          <p:cNvPr id="162" name="Google Shape;162;g202fcdc784c_0_0"/>
          <p:cNvSpPr/>
          <p:nvPr/>
        </p:nvSpPr>
        <p:spPr>
          <a:xfrm>
            <a:off x="11300284" y="1262685"/>
            <a:ext cx="656861" cy="459803"/>
          </a:xfrm>
          <a:custGeom>
            <a:rect b="b" l="l" r="r" t="t"/>
            <a:pathLst>
              <a:path extrusionOk="0" h="459803" w="656861">
                <a:moveTo>
                  <a:pt x="0" y="0"/>
                </a:moveTo>
                <a:lnTo>
                  <a:pt x="656861" y="0"/>
                </a:lnTo>
                <a:lnTo>
                  <a:pt x="656861" y="459803"/>
                </a:lnTo>
                <a:lnTo>
                  <a:pt x="0" y="459803"/>
                </a:lnTo>
                <a:lnTo>
                  <a:pt x="0" y="0"/>
                </a:lnTo>
                <a:close/>
              </a:path>
            </a:pathLst>
          </a:custGeom>
          <a:blipFill rotWithShape="1">
            <a:blip r:embed="rId5">
              <a:alphaModFix/>
            </a:blip>
            <a:stretch>
              <a:fillRect b="0" l="0" r="0" t="0"/>
            </a:stretch>
          </a:blipFill>
          <a:ln>
            <a:noFill/>
          </a:ln>
        </p:spPr>
      </p:sp>
      <p:sp>
        <p:nvSpPr>
          <p:cNvPr id="163" name="Google Shape;163;g202fcdc784c_0_0"/>
          <p:cNvSpPr txBox="1"/>
          <p:nvPr/>
        </p:nvSpPr>
        <p:spPr>
          <a:xfrm>
            <a:off x="9486254" y="1557600"/>
            <a:ext cx="7192800" cy="17265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11216" u="none" cap="none" strike="noStrike">
                <a:solidFill>
                  <a:srgbClr val="FFFFFF"/>
                </a:solidFill>
                <a:latin typeface="Calibri"/>
                <a:ea typeface="Calibri"/>
                <a:cs typeface="Calibri"/>
                <a:sym typeface="Calibri"/>
              </a:rPr>
              <a:t>DO FUTURO</a:t>
            </a:r>
            <a:endParaRPr b="1" i="0" sz="1400" u="none" cap="none" strike="noStrike">
              <a:solidFill>
                <a:srgbClr val="000000"/>
              </a:solidFill>
              <a:latin typeface="Calibri"/>
              <a:ea typeface="Calibri"/>
              <a:cs typeface="Calibri"/>
              <a:sym typeface="Calibri"/>
            </a:endParaRPr>
          </a:p>
        </p:txBody>
      </p:sp>
      <p:sp>
        <p:nvSpPr>
          <p:cNvPr id="164" name="Google Shape;164;g202fcdc784c_0_0"/>
          <p:cNvSpPr/>
          <p:nvPr/>
        </p:nvSpPr>
        <p:spPr>
          <a:xfrm>
            <a:off x="892650" y="930537"/>
            <a:ext cx="3412360" cy="2353560"/>
          </a:xfrm>
          <a:custGeom>
            <a:rect b="b" l="l" r="r" t="t"/>
            <a:pathLst>
              <a:path extrusionOk="0" h="2353560" w="3412360">
                <a:moveTo>
                  <a:pt x="0" y="0"/>
                </a:moveTo>
                <a:lnTo>
                  <a:pt x="3412360" y="0"/>
                </a:lnTo>
                <a:lnTo>
                  <a:pt x="3412360" y="2353561"/>
                </a:lnTo>
                <a:lnTo>
                  <a:pt x="0" y="2353561"/>
                </a:lnTo>
                <a:lnTo>
                  <a:pt x="0" y="0"/>
                </a:lnTo>
                <a:close/>
              </a:path>
            </a:pathLst>
          </a:custGeom>
          <a:blipFill rotWithShape="1">
            <a:blip r:embed="rId6">
              <a:alphaModFix/>
            </a:blip>
            <a:stretch>
              <a:fillRect b="-45770" l="-16057" r="-16057" t="-45763"/>
            </a:stretch>
          </a:blipFill>
          <a:ln>
            <a:noFill/>
          </a:ln>
        </p:spPr>
      </p:sp>
      <p:sp>
        <p:nvSpPr>
          <p:cNvPr id="165" name="Google Shape;165;g202fcdc784c_0_0"/>
          <p:cNvSpPr txBox="1"/>
          <p:nvPr/>
        </p:nvSpPr>
        <p:spPr>
          <a:xfrm>
            <a:off x="12351661" y="1246300"/>
            <a:ext cx="3133500" cy="4926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3200"/>
              <a:buFont typeface="Arial"/>
              <a:buNone/>
            </a:pPr>
            <a:r>
              <a:rPr b="0" i="0" lang="en-US" sz="3200" u="none" cap="none" strike="noStrike">
                <a:solidFill>
                  <a:srgbClr val="FFFFFF"/>
                </a:solidFill>
                <a:latin typeface="Calibri"/>
                <a:ea typeface="Calibri"/>
                <a:cs typeface="Calibri"/>
                <a:sym typeface="Calibri"/>
              </a:rPr>
              <a:t>EDUCAÇÃO</a:t>
            </a:r>
            <a:endParaRPr b="0" i="0" sz="3200" u="none" cap="none" strike="noStrike">
              <a:solidFill>
                <a:srgbClr val="000000"/>
              </a:solidFill>
              <a:latin typeface="Calibri"/>
              <a:ea typeface="Calibri"/>
              <a:cs typeface="Calibri"/>
              <a:sym typeface="Calibri"/>
            </a:endParaRPr>
          </a:p>
        </p:txBody>
      </p:sp>
      <p:sp>
        <p:nvSpPr>
          <p:cNvPr id="166" name="Google Shape;166;g202fcdc784c_0_0"/>
          <p:cNvSpPr/>
          <p:nvPr/>
        </p:nvSpPr>
        <p:spPr>
          <a:xfrm>
            <a:off x="-7700" y="4723650"/>
            <a:ext cx="18288000" cy="32091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7" name="Google Shape;167;g202fcdc784c_0_0"/>
          <p:cNvPicPr preferRelativeResize="0"/>
          <p:nvPr/>
        </p:nvPicPr>
        <p:blipFill rotWithShape="1">
          <a:blip r:embed="rId7">
            <a:alphaModFix/>
          </a:blip>
          <a:srcRect b="0" l="0" r="0" t="0"/>
          <a:stretch/>
        </p:blipFill>
        <p:spPr>
          <a:xfrm rot="1538250">
            <a:off x="2482076" y="5289664"/>
            <a:ext cx="7002623" cy="5238872"/>
          </a:xfrm>
          <a:prstGeom prst="rect">
            <a:avLst/>
          </a:prstGeom>
          <a:noFill/>
          <a:ln>
            <a:noFill/>
          </a:ln>
        </p:spPr>
      </p:pic>
      <p:sp>
        <p:nvSpPr>
          <p:cNvPr id="168" name="Google Shape;168;g202fcdc784c_0_0"/>
          <p:cNvSpPr txBox="1"/>
          <p:nvPr/>
        </p:nvSpPr>
        <p:spPr>
          <a:xfrm>
            <a:off x="3280099" y="5188150"/>
            <a:ext cx="9006900" cy="17265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11216" u="none" cap="none" strike="noStrike">
                <a:solidFill>
                  <a:srgbClr val="FFFFFF"/>
                </a:solidFill>
                <a:latin typeface="Calibri"/>
                <a:ea typeface="Calibri"/>
                <a:cs typeface="Calibri"/>
                <a:sym typeface="Calibri"/>
              </a:rPr>
              <a:t>POO</a:t>
            </a:r>
            <a:endParaRPr b="1" i="0" sz="11216" u="none" cap="none" strike="noStrike">
              <a:solidFill>
                <a:srgbClr val="FFFFFF"/>
              </a:solidFill>
              <a:latin typeface="Calibri"/>
              <a:ea typeface="Calibri"/>
              <a:cs typeface="Calibri"/>
              <a:sym typeface="Calibri"/>
            </a:endParaRPr>
          </a:p>
        </p:txBody>
      </p:sp>
      <p:sp>
        <p:nvSpPr>
          <p:cNvPr id="169" name="Google Shape;169;g202fcdc784c_0_0"/>
          <p:cNvSpPr txBox="1"/>
          <p:nvPr/>
        </p:nvSpPr>
        <p:spPr>
          <a:xfrm>
            <a:off x="3388993" y="5047176"/>
            <a:ext cx="2926200" cy="492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3200"/>
              <a:buFont typeface="Arial"/>
              <a:buNone/>
            </a:pPr>
            <a:r>
              <a:rPr b="1" i="0" lang="en-US" sz="3200" u="none" cap="none" strike="noStrike">
                <a:solidFill>
                  <a:srgbClr val="D9BD34"/>
                </a:solidFill>
                <a:latin typeface="Calibri"/>
                <a:ea typeface="Calibri"/>
                <a:cs typeface="Calibri"/>
                <a:sym typeface="Calibri"/>
              </a:rPr>
              <a:t>MÓDULO 03</a:t>
            </a:r>
            <a:endParaRPr b="1" i="0" sz="3200" u="none" cap="none" strike="noStrike">
              <a:solidFill>
                <a:srgbClr val="D9BD34"/>
              </a:solidFill>
              <a:latin typeface="Calibri"/>
              <a:ea typeface="Calibri"/>
              <a:cs typeface="Calibri"/>
              <a:sym typeface="Calibri"/>
            </a:endParaRPr>
          </a:p>
        </p:txBody>
      </p:sp>
      <p:sp>
        <p:nvSpPr>
          <p:cNvPr id="170" name="Google Shape;170;g202fcdc784c_0_0"/>
          <p:cNvSpPr/>
          <p:nvPr/>
        </p:nvSpPr>
        <p:spPr>
          <a:xfrm>
            <a:off x="3389000" y="7182625"/>
            <a:ext cx="1964400" cy="459900"/>
          </a:xfrm>
          <a:prstGeom prst="roundRect">
            <a:avLst>
              <a:gd fmla="val 16667" name="adj"/>
            </a:avLst>
          </a:prstGeom>
          <a:solidFill>
            <a:srgbClr val="16009C"/>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20006"/>
              </a:lnSpc>
              <a:spcBef>
                <a:spcPts val="0"/>
              </a:spcBef>
              <a:spcAft>
                <a:spcPts val="0"/>
              </a:spcAft>
              <a:buClr>
                <a:srgbClr val="000000"/>
              </a:buClr>
              <a:buSzPts val="3200"/>
              <a:buFont typeface="Arial"/>
              <a:buNone/>
            </a:pPr>
            <a:r>
              <a:rPr b="1" i="0" lang="en-US" sz="3200" u="none" cap="none" strike="noStrike">
                <a:solidFill>
                  <a:srgbClr val="F8F8F8"/>
                </a:solidFill>
                <a:latin typeface="Calibri"/>
                <a:ea typeface="Calibri"/>
                <a:cs typeface="Calibri"/>
                <a:sym typeface="Calibri"/>
              </a:rPr>
              <a:t>AULA </a:t>
            </a:r>
            <a:r>
              <a:rPr b="1" lang="en-US" sz="3200">
                <a:solidFill>
                  <a:srgbClr val="F8F8F8"/>
                </a:solidFill>
                <a:latin typeface="Calibri"/>
                <a:ea typeface="Calibri"/>
                <a:cs typeface="Calibri"/>
                <a:sym typeface="Calibri"/>
              </a:rPr>
              <a:t>2</a:t>
            </a:r>
            <a:endParaRPr b="1" i="0" sz="1400" u="none" cap="none" strike="noStrike">
              <a:solidFill>
                <a:srgbClr val="000000"/>
              </a:solidFill>
              <a:latin typeface="Calibri"/>
              <a:ea typeface="Calibri"/>
              <a:cs typeface="Calibri"/>
              <a:sym typeface="Calibri"/>
            </a:endParaRPr>
          </a:p>
        </p:txBody>
      </p:sp>
      <p:sp>
        <p:nvSpPr>
          <p:cNvPr id="171" name="Google Shape;171;g202fcdc784c_0_0"/>
          <p:cNvSpPr txBox="1"/>
          <p:nvPr/>
        </p:nvSpPr>
        <p:spPr>
          <a:xfrm>
            <a:off x="3280100" y="6405275"/>
            <a:ext cx="9139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10003"/>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Programação Orientada a Objetos</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02fcdc784c_0_172"/>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9" name="Google Shape;249;g202fcdc784c_0_172"/>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HERANÇA</a:t>
            </a:r>
            <a:endParaRPr b="1" i="0" sz="6000" u="none" cap="none" strike="noStrike">
              <a:solidFill>
                <a:srgbClr val="D9BD34"/>
              </a:solidFill>
              <a:latin typeface="Calibri"/>
              <a:ea typeface="Calibri"/>
              <a:cs typeface="Calibri"/>
              <a:sym typeface="Calibri"/>
            </a:endParaRPr>
          </a:p>
        </p:txBody>
      </p:sp>
      <p:sp>
        <p:nvSpPr>
          <p:cNvPr id="250" name="Google Shape;250;g202fcdc784c_0_172"/>
          <p:cNvSpPr txBox="1"/>
          <p:nvPr/>
        </p:nvSpPr>
        <p:spPr>
          <a:xfrm>
            <a:off x="673450" y="2273200"/>
            <a:ext cx="17398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 </a:t>
            </a:r>
            <a:r>
              <a:rPr b="1" i="0" lang="en-US" sz="2800" u="none" cap="none" strike="noStrike">
                <a:solidFill>
                  <a:srgbClr val="D9BD34"/>
                </a:solidFill>
                <a:latin typeface="Arial"/>
                <a:ea typeface="Arial"/>
                <a:cs typeface="Arial"/>
                <a:sym typeface="Arial"/>
              </a:rPr>
              <a:t>herança </a:t>
            </a:r>
            <a:r>
              <a:rPr b="0" i="0" lang="en-US" sz="2800" u="none" cap="none" strike="noStrike">
                <a:solidFill>
                  <a:schemeClr val="lt1"/>
                </a:solidFill>
                <a:latin typeface="Arial"/>
                <a:ea typeface="Arial"/>
                <a:cs typeface="Arial"/>
                <a:sym typeface="Arial"/>
              </a:rPr>
              <a:t>é um mecanismo pelo qual uma nova classe, chamada classe derivada ou subclasse, pode adquirir as propriedades de uma classe existente, conhecida como classe base ou superclasse. Esse pilar permite a reutilização de código, a extensibilidade e a organização hierárquica de classes</a:t>
            </a:r>
            <a:endParaRPr b="0" i="0" sz="2800" u="none" cap="none" strike="noStrike">
              <a:solidFill>
                <a:schemeClr val="lt1"/>
              </a:solidFill>
              <a:latin typeface="Arial"/>
              <a:ea typeface="Arial"/>
              <a:cs typeface="Arial"/>
              <a:sym typeface="Arial"/>
            </a:endParaRPr>
          </a:p>
        </p:txBody>
      </p:sp>
      <p:sp>
        <p:nvSpPr>
          <p:cNvPr id="251" name="Google Shape;251;g202fcdc784c_0_172"/>
          <p:cNvSpPr txBox="1"/>
          <p:nvPr/>
        </p:nvSpPr>
        <p:spPr>
          <a:xfrm>
            <a:off x="833750" y="4367875"/>
            <a:ext cx="55536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herança 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 herança promove a ideia de generalização para especialização, onde classes mais genéricas são estendidas por classes mais específicas, adicionando novos atributos ou comportamentos ou modificando os existentes.</a:t>
            </a:r>
            <a:endParaRPr b="0" i="0" sz="2800" u="none" cap="none" strike="noStrike">
              <a:solidFill>
                <a:schemeClr val="lt1"/>
              </a:solidFill>
              <a:latin typeface="Arial"/>
              <a:ea typeface="Arial"/>
              <a:cs typeface="Arial"/>
              <a:sym typeface="Arial"/>
            </a:endParaRPr>
          </a:p>
        </p:txBody>
      </p:sp>
      <p:sp>
        <p:nvSpPr>
          <p:cNvPr id="252" name="Google Shape;252;g202fcdc784c_0_172"/>
          <p:cNvSpPr/>
          <p:nvPr/>
        </p:nvSpPr>
        <p:spPr>
          <a:xfrm>
            <a:off x="6387350" y="3739975"/>
            <a:ext cx="11685000" cy="64014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3" name="Google Shape;253;g202fcdc784c_0_172"/>
          <p:cNvPicPr preferRelativeResize="0"/>
          <p:nvPr/>
        </p:nvPicPr>
        <p:blipFill rotWithShape="1">
          <a:blip r:embed="rId3">
            <a:alphaModFix/>
          </a:blip>
          <a:srcRect b="0" l="0" r="0" t="0"/>
          <a:stretch/>
        </p:blipFill>
        <p:spPr>
          <a:xfrm rot="-5400000">
            <a:off x="6931084" y="4134375"/>
            <a:ext cx="3377749" cy="3241499"/>
          </a:xfrm>
          <a:prstGeom prst="rect">
            <a:avLst/>
          </a:prstGeom>
          <a:noFill/>
          <a:ln>
            <a:noFill/>
          </a:ln>
        </p:spPr>
      </p:pic>
      <p:pic>
        <p:nvPicPr>
          <p:cNvPr id="254" name="Google Shape;254;g202fcdc784c_0_172"/>
          <p:cNvPicPr preferRelativeResize="0"/>
          <p:nvPr/>
        </p:nvPicPr>
        <p:blipFill rotWithShape="1">
          <a:blip r:embed="rId3">
            <a:alphaModFix/>
          </a:blip>
          <a:srcRect b="0" l="0" r="0" t="0"/>
          <a:stretch/>
        </p:blipFill>
        <p:spPr>
          <a:xfrm rot="-5400000">
            <a:off x="14384422" y="3966275"/>
            <a:ext cx="3377749" cy="3241499"/>
          </a:xfrm>
          <a:prstGeom prst="rect">
            <a:avLst/>
          </a:prstGeom>
          <a:noFill/>
          <a:ln>
            <a:noFill/>
          </a:ln>
        </p:spPr>
      </p:pic>
      <p:pic>
        <p:nvPicPr>
          <p:cNvPr id="255" name="Google Shape;255;g202fcdc784c_0_172"/>
          <p:cNvPicPr preferRelativeResize="0"/>
          <p:nvPr/>
        </p:nvPicPr>
        <p:blipFill rotWithShape="1">
          <a:blip r:embed="rId3">
            <a:alphaModFix/>
          </a:blip>
          <a:srcRect b="0" l="0" r="0" t="0"/>
          <a:stretch/>
        </p:blipFill>
        <p:spPr>
          <a:xfrm rot="-5400000">
            <a:off x="10754922" y="6457925"/>
            <a:ext cx="3377749" cy="3241499"/>
          </a:xfrm>
          <a:prstGeom prst="rect">
            <a:avLst/>
          </a:prstGeom>
          <a:noFill/>
          <a:ln>
            <a:noFill/>
          </a:ln>
        </p:spPr>
      </p:pic>
      <p:pic>
        <p:nvPicPr>
          <p:cNvPr id="256" name="Google Shape;256;g202fcdc784c_0_172"/>
          <p:cNvPicPr preferRelativeResize="0"/>
          <p:nvPr/>
        </p:nvPicPr>
        <p:blipFill rotWithShape="1">
          <a:blip r:embed="rId4">
            <a:alphaModFix/>
          </a:blip>
          <a:srcRect b="0" l="0" r="0" t="0"/>
          <a:stretch/>
        </p:blipFill>
        <p:spPr>
          <a:xfrm>
            <a:off x="7024700" y="6596375"/>
            <a:ext cx="688625" cy="688625"/>
          </a:xfrm>
          <a:prstGeom prst="rect">
            <a:avLst/>
          </a:prstGeom>
          <a:noFill/>
          <a:ln>
            <a:noFill/>
          </a:ln>
        </p:spPr>
      </p:pic>
      <p:pic>
        <p:nvPicPr>
          <p:cNvPr id="257" name="Google Shape;257;g202fcdc784c_0_172"/>
          <p:cNvPicPr preferRelativeResize="0"/>
          <p:nvPr/>
        </p:nvPicPr>
        <p:blipFill rotWithShape="1">
          <a:blip r:embed="rId5">
            <a:alphaModFix/>
          </a:blip>
          <a:srcRect b="0" l="0" r="0" t="0"/>
          <a:stretch/>
        </p:blipFill>
        <p:spPr>
          <a:xfrm>
            <a:off x="7852825" y="6596375"/>
            <a:ext cx="688625" cy="688625"/>
          </a:xfrm>
          <a:prstGeom prst="rect">
            <a:avLst/>
          </a:prstGeom>
          <a:noFill/>
          <a:ln>
            <a:noFill/>
          </a:ln>
        </p:spPr>
      </p:pic>
      <p:pic>
        <p:nvPicPr>
          <p:cNvPr id="258" name="Google Shape;258;g202fcdc784c_0_172"/>
          <p:cNvPicPr preferRelativeResize="0"/>
          <p:nvPr/>
        </p:nvPicPr>
        <p:blipFill rotWithShape="1">
          <a:blip r:embed="rId6">
            <a:alphaModFix/>
          </a:blip>
          <a:srcRect b="0" l="0" r="0" t="0"/>
          <a:stretch/>
        </p:blipFill>
        <p:spPr>
          <a:xfrm>
            <a:off x="9504125" y="6634350"/>
            <a:ext cx="641550" cy="641550"/>
          </a:xfrm>
          <a:prstGeom prst="rect">
            <a:avLst/>
          </a:prstGeom>
          <a:noFill/>
          <a:ln>
            <a:noFill/>
          </a:ln>
        </p:spPr>
      </p:pic>
      <p:pic>
        <p:nvPicPr>
          <p:cNvPr id="259" name="Google Shape;259;g202fcdc784c_0_172"/>
          <p:cNvPicPr preferRelativeResize="0"/>
          <p:nvPr/>
        </p:nvPicPr>
        <p:blipFill rotWithShape="1">
          <a:blip r:embed="rId7">
            <a:alphaModFix/>
          </a:blip>
          <a:srcRect b="0" l="0" r="0" t="0"/>
          <a:stretch/>
        </p:blipFill>
        <p:spPr>
          <a:xfrm>
            <a:off x="8680950" y="6657200"/>
            <a:ext cx="612675" cy="612675"/>
          </a:xfrm>
          <a:prstGeom prst="rect">
            <a:avLst/>
          </a:prstGeom>
          <a:noFill/>
          <a:ln>
            <a:noFill/>
          </a:ln>
        </p:spPr>
      </p:pic>
      <p:pic>
        <p:nvPicPr>
          <p:cNvPr id="260" name="Google Shape;260;g202fcdc784c_0_172"/>
          <p:cNvPicPr preferRelativeResize="0"/>
          <p:nvPr/>
        </p:nvPicPr>
        <p:blipFill rotWithShape="1">
          <a:blip r:embed="rId8">
            <a:alphaModFix/>
          </a:blip>
          <a:srcRect b="0" l="0" r="0" t="0"/>
          <a:stretch/>
        </p:blipFill>
        <p:spPr>
          <a:xfrm>
            <a:off x="11707700" y="8949409"/>
            <a:ext cx="688625" cy="688607"/>
          </a:xfrm>
          <a:prstGeom prst="rect">
            <a:avLst/>
          </a:prstGeom>
          <a:noFill/>
          <a:ln>
            <a:noFill/>
          </a:ln>
        </p:spPr>
      </p:pic>
      <p:pic>
        <p:nvPicPr>
          <p:cNvPr id="261" name="Google Shape;261;g202fcdc784c_0_172"/>
          <p:cNvPicPr preferRelativeResize="0"/>
          <p:nvPr/>
        </p:nvPicPr>
        <p:blipFill rotWithShape="1">
          <a:blip r:embed="rId9">
            <a:alphaModFix/>
          </a:blip>
          <a:srcRect b="0" l="0" r="0" t="0"/>
          <a:stretch/>
        </p:blipFill>
        <p:spPr>
          <a:xfrm>
            <a:off x="10834200" y="8923388"/>
            <a:ext cx="740650" cy="740650"/>
          </a:xfrm>
          <a:prstGeom prst="rect">
            <a:avLst/>
          </a:prstGeom>
          <a:noFill/>
          <a:ln>
            <a:noFill/>
          </a:ln>
        </p:spPr>
      </p:pic>
      <p:pic>
        <p:nvPicPr>
          <p:cNvPr id="262" name="Google Shape;262;g202fcdc784c_0_172"/>
          <p:cNvPicPr preferRelativeResize="0"/>
          <p:nvPr/>
        </p:nvPicPr>
        <p:blipFill rotWithShape="1">
          <a:blip r:embed="rId10">
            <a:alphaModFix/>
          </a:blip>
          <a:srcRect b="0" l="0" r="0" t="0"/>
          <a:stretch/>
        </p:blipFill>
        <p:spPr>
          <a:xfrm flipH="1">
            <a:off x="13261550" y="8949400"/>
            <a:ext cx="803000" cy="803000"/>
          </a:xfrm>
          <a:prstGeom prst="rect">
            <a:avLst/>
          </a:prstGeom>
          <a:noFill/>
          <a:ln>
            <a:noFill/>
          </a:ln>
        </p:spPr>
      </p:pic>
      <p:pic>
        <p:nvPicPr>
          <p:cNvPr id="263" name="Google Shape;263;g202fcdc784c_0_172"/>
          <p:cNvPicPr preferRelativeResize="0"/>
          <p:nvPr/>
        </p:nvPicPr>
        <p:blipFill rotWithShape="1">
          <a:blip r:embed="rId11">
            <a:alphaModFix/>
          </a:blip>
          <a:srcRect b="0" l="0" r="0" t="0"/>
          <a:stretch/>
        </p:blipFill>
        <p:spPr>
          <a:xfrm>
            <a:off x="12508150" y="9030125"/>
            <a:ext cx="641550" cy="641550"/>
          </a:xfrm>
          <a:prstGeom prst="rect">
            <a:avLst/>
          </a:prstGeom>
          <a:noFill/>
          <a:ln>
            <a:noFill/>
          </a:ln>
        </p:spPr>
      </p:pic>
      <p:pic>
        <p:nvPicPr>
          <p:cNvPr id="264" name="Google Shape;264;g202fcdc784c_0_172"/>
          <p:cNvPicPr preferRelativeResize="0"/>
          <p:nvPr/>
        </p:nvPicPr>
        <p:blipFill rotWithShape="1">
          <a:blip r:embed="rId12">
            <a:alphaModFix/>
          </a:blip>
          <a:srcRect b="0" l="0" r="0" t="0"/>
          <a:stretch/>
        </p:blipFill>
        <p:spPr>
          <a:xfrm>
            <a:off x="16871600" y="6460250"/>
            <a:ext cx="740650" cy="740650"/>
          </a:xfrm>
          <a:prstGeom prst="rect">
            <a:avLst/>
          </a:prstGeom>
          <a:noFill/>
          <a:ln>
            <a:noFill/>
          </a:ln>
        </p:spPr>
      </p:pic>
      <p:pic>
        <p:nvPicPr>
          <p:cNvPr id="265" name="Google Shape;265;g202fcdc784c_0_172"/>
          <p:cNvPicPr preferRelativeResize="0"/>
          <p:nvPr/>
        </p:nvPicPr>
        <p:blipFill rotWithShape="1">
          <a:blip r:embed="rId13">
            <a:alphaModFix/>
          </a:blip>
          <a:srcRect b="0" l="0" r="0" t="0"/>
          <a:stretch/>
        </p:blipFill>
        <p:spPr>
          <a:xfrm>
            <a:off x="14452550" y="6486263"/>
            <a:ext cx="688625" cy="688625"/>
          </a:xfrm>
          <a:prstGeom prst="rect">
            <a:avLst/>
          </a:prstGeom>
          <a:noFill/>
          <a:ln>
            <a:noFill/>
          </a:ln>
        </p:spPr>
      </p:pic>
      <p:pic>
        <p:nvPicPr>
          <p:cNvPr id="266" name="Google Shape;266;g202fcdc784c_0_172"/>
          <p:cNvPicPr preferRelativeResize="0"/>
          <p:nvPr/>
        </p:nvPicPr>
        <p:blipFill rotWithShape="1">
          <a:blip r:embed="rId14">
            <a:alphaModFix/>
          </a:blip>
          <a:srcRect b="0" l="0" r="0" t="0"/>
          <a:stretch/>
        </p:blipFill>
        <p:spPr>
          <a:xfrm>
            <a:off x="15403776" y="6553089"/>
            <a:ext cx="554975" cy="554975"/>
          </a:xfrm>
          <a:prstGeom prst="rect">
            <a:avLst/>
          </a:prstGeom>
          <a:noFill/>
          <a:ln>
            <a:noFill/>
          </a:ln>
        </p:spPr>
      </p:pic>
      <p:pic>
        <p:nvPicPr>
          <p:cNvPr id="267" name="Google Shape;267;g202fcdc784c_0_172"/>
          <p:cNvPicPr preferRelativeResize="0"/>
          <p:nvPr/>
        </p:nvPicPr>
        <p:blipFill rotWithShape="1">
          <a:blip r:embed="rId15">
            <a:alphaModFix/>
          </a:blip>
          <a:srcRect b="0" l="0" r="0" t="0"/>
          <a:stretch/>
        </p:blipFill>
        <p:spPr>
          <a:xfrm>
            <a:off x="16094400" y="6509800"/>
            <a:ext cx="641550" cy="641550"/>
          </a:xfrm>
          <a:prstGeom prst="rect">
            <a:avLst/>
          </a:prstGeom>
          <a:noFill/>
          <a:ln>
            <a:noFill/>
          </a:ln>
        </p:spPr>
      </p:pic>
      <p:sp>
        <p:nvSpPr>
          <p:cNvPr id="268" name="Google Shape;268;g202fcdc784c_0_172"/>
          <p:cNvSpPr txBox="1"/>
          <p:nvPr/>
        </p:nvSpPr>
        <p:spPr>
          <a:xfrm>
            <a:off x="7884650" y="4712625"/>
            <a:ext cx="1470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D0D0D"/>
                </a:solidFill>
                <a:latin typeface="Arial"/>
                <a:ea typeface="Arial"/>
                <a:cs typeface="Arial"/>
                <a:sym typeface="Arial"/>
              </a:rPr>
              <a:t>Pessoa</a:t>
            </a:r>
            <a:endParaRPr b="0" i="0" sz="1400" u="none" cap="none" strike="noStrike">
              <a:solidFill>
                <a:srgbClr val="0D0D0D"/>
              </a:solidFill>
              <a:latin typeface="Arial"/>
              <a:ea typeface="Arial"/>
              <a:cs typeface="Arial"/>
              <a:sym typeface="Arial"/>
            </a:endParaRPr>
          </a:p>
        </p:txBody>
      </p:sp>
      <p:sp>
        <p:nvSpPr>
          <p:cNvPr id="269" name="Google Shape;269;g202fcdc784c_0_172"/>
          <p:cNvSpPr txBox="1"/>
          <p:nvPr/>
        </p:nvSpPr>
        <p:spPr>
          <a:xfrm>
            <a:off x="11708500" y="7031700"/>
            <a:ext cx="1470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D0D0D"/>
                </a:solidFill>
                <a:latin typeface="Arial"/>
                <a:ea typeface="Arial"/>
                <a:cs typeface="Arial"/>
                <a:sym typeface="Arial"/>
              </a:rPr>
              <a:t>Veículo</a:t>
            </a:r>
            <a:endParaRPr b="0" i="0" sz="1400" u="none" cap="none" strike="noStrike">
              <a:solidFill>
                <a:srgbClr val="0D0D0D"/>
              </a:solidFill>
              <a:latin typeface="Arial"/>
              <a:ea typeface="Arial"/>
              <a:cs typeface="Arial"/>
              <a:sym typeface="Arial"/>
            </a:endParaRPr>
          </a:p>
        </p:txBody>
      </p:sp>
      <p:sp>
        <p:nvSpPr>
          <p:cNvPr id="270" name="Google Shape;270;g202fcdc784c_0_172"/>
          <p:cNvSpPr txBox="1"/>
          <p:nvPr/>
        </p:nvSpPr>
        <p:spPr>
          <a:xfrm>
            <a:off x="15338000" y="4546400"/>
            <a:ext cx="1470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D0D0D"/>
                </a:solidFill>
                <a:latin typeface="Arial"/>
                <a:ea typeface="Arial"/>
                <a:cs typeface="Arial"/>
                <a:sym typeface="Arial"/>
              </a:rPr>
              <a:t>Animal</a:t>
            </a:r>
            <a:endParaRPr b="0" i="0" sz="1400" u="none" cap="none" strike="noStrike">
              <a:solidFill>
                <a:srgbClr val="0D0D0D"/>
              </a:solidFill>
              <a:latin typeface="Arial"/>
              <a:ea typeface="Arial"/>
              <a:cs typeface="Arial"/>
              <a:sym typeface="Arial"/>
            </a:endParaRPr>
          </a:p>
        </p:txBody>
      </p:sp>
      <p:sp>
        <p:nvSpPr>
          <p:cNvPr id="271" name="Google Shape;271;g202fcdc784c_0_172"/>
          <p:cNvSpPr txBox="1"/>
          <p:nvPr/>
        </p:nvSpPr>
        <p:spPr>
          <a:xfrm>
            <a:off x="7024700" y="7491225"/>
            <a:ext cx="30000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Estudante</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Médico</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Cozinheiro</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Recepcionista</a:t>
            </a:r>
            <a:endParaRPr b="0" i="0" sz="1900" u="none" cap="none" strike="noStrike">
              <a:solidFill>
                <a:schemeClr val="lt1"/>
              </a:solidFill>
              <a:latin typeface="Arial"/>
              <a:ea typeface="Arial"/>
              <a:cs typeface="Arial"/>
              <a:sym typeface="Arial"/>
            </a:endParaRPr>
          </a:p>
        </p:txBody>
      </p:sp>
      <p:sp>
        <p:nvSpPr>
          <p:cNvPr id="272" name="Google Shape;272;g202fcdc784c_0_172"/>
          <p:cNvSpPr txBox="1"/>
          <p:nvPr/>
        </p:nvSpPr>
        <p:spPr>
          <a:xfrm>
            <a:off x="10366300" y="9638025"/>
            <a:ext cx="4566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Carro Motocicleta Caminhão Ônibus</a:t>
            </a:r>
            <a:endParaRPr b="0" i="0" sz="1900" u="none" cap="none" strike="noStrike">
              <a:solidFill>
                <a:schemeClr val="lt1"/>
              </a:solidFill>
              <a:latin typeface="Arial"/>
              <a:ea typeface="Arial"/>
              <a:cs typeface="Arial"/>
              <a:sym typeface="Arial"/>
            </a:endParaRPr>
          </a:p>
        </p:txBody>
      </p:sp>
      <p:sp>
        <p:nvSpPr>
          <p:cNvPr id="273" name="Google Shape;273;g202fcdc784c_0_172"/>
          <p:cNvSpPr txBox="1"/>
          <p:nvPr/>
        </p:nvSpPr>
        <p:spPr>
          <a:xfrm>
            <a:off x="14452550" y="7285000"/>
            <a:ext cx="30000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Gato</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Cachorro</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Peixe</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Arial"/>
                <a:ea typeface="Arial"/>
                <a:cs typeface="Arial"/>
                <a:sym typeface="Arial"/>
              </a:rPr>
              <a:t>Iguana</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02fcdc784c_0_21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9" name="Google Shape;279;g202fcdc784c_0_216"/>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HERANÇA</a:t>
            </a:r>
            <a:endParaRPr b="1" i="0" sz="6000" u="none" cap="none" strike="noStrike">
              <a:solidFill>
                <a:srgbClr val="D9BD34"/>
              </a:solidFill>
              <a:latin typeface="Calibri"/>
              <a:ea typeface="Calibri"/>
              <a:cs typeface="Calibri"/>
              <a:sym typeface="Calibri"/>
            </a:endParaRPr>
          </a:p>
        </p:txBody>
      </p:sp>
      <p:sp>
        <p:nvSpPr>
          <p:cNvPr id="280" name="Google Shape;280;g202fcdc784c_0_216"/>
          <p:cNvSpPr txBox="1"/>
          <p:nvPr/>
        </p:nvSpPr>
        <p:spPr>
          <a:xfrm>
            <a:off x="673450" y="2273200"/>
            <a:ext cx="17398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 </a:t>
            </a:r>
            <a:r>
              <a:rPr b="1" i="0" lang="en-US" sz="2800" u="none" cap="none" strike="noStrike">
                <a:solidFill>
                  <a:srgbClr val="D9BD34"/>
                </a:solidFill>
                <a:latin typeface="Arial"/>
                <a:ea typeface="Arial"/>
                <a:cs typeface="Arial"/>
                <a:sym typeface="Arial"/>
              </a:rPr>
              <a:t>herança </a:t>
            </a:r>
            <a:r>
              <a:rPr b="0" i="0" lang="en-US" sz="2800" u="none" cap="none" strike="noStrike">
                <a:solidFill>
                  <a:schemeClr val="lt1"/>
                </a:solidFill>
                <a:latin typeface="Arial"/>
                <a:ea typeface="Arial"/>
                <a:cs typeface="Arial"/>
                <a:sym typeface="Arial"/>
              </a:rPr>
              <a:t>é um mecanismo pelo qual uma nova classe, chamada classe derivada ou subclasse, pode adquirir as propriedades de uma classe existente, conhecida como classe base ou superclasse. Esse pilar permite a reutilização de código, a extensibilidade e a organização hierárquica de classes</a:t>
            </a:r>
            <a:endParaRPr b="0" i="0" sz="2800" u="none" cap="none" strike="noStrike">
              <a:solidFill>
                <a:schemeClr val="lt1"/>
              </a:solidFill>
              <a:latin typeface="Arial"/>
              <a:ea typeface="Arial"/>
              <a:cs typeface="Arial"/>
              <a:sym typeface="Arial"/>
            </a:endParaRPr>
          </a:p>
        </p:txBody>
      </p:sp>
      <p:sp>
        <p:nvSpPr>
          <p:cNvPr id="281" name="Google Shape;281;g202fcdc784c_0_216"/>
          <p:cNvSpPr txBox="1"/>
          <p:nvPr/>
        </p:nvSpPr>
        <p:spPr>
          <a:xfrm>
            <a:off x="833750" y="4367875"/>
            <a:ext cx="4639200" cy="535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herança 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 herança promove a ideia de generalização para especialização, onde classes mais genéricas são estendidas por classes mais específicas, adicionando novos atributos ou comportamentos ou modificando os existentes.</a:t>
            </a:r>
            <a:endParaRPr b="0" i="0" sz="2800" u="none" cap="none" strike="noStrike">
              <a:solidFill>
                <a:schemeClr val="lt1"/>
              </a:solidFill>
              <a:latin typeface="Arial"/>
              <a:ea typeface="Arial"/>
              <a:cs typeface="Arial"/>
              <a:sym typeface="Arial"/>
            </a:endParaRPr>
          </a:p>
        </p:txBody>
      </p:sp>
      <p:sp>
        <p:nvSpPr>
          <p:cNvPr id="282" name="Google Shape;282;g202fcdc784c_0_216"/>
          <p:cNvSpPr/>
          <p:nvPr/>
        </p:nvSpPr>
        <p:spPr>
          <a:xfrm>
            <a:off x="5775145" y="3730525"/>
            <a:ext cx="6737700" cy="64014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3" name="Google Shape;283;g202fcdc784c_0_216"/>
          <p:cNvSpPr txBox="1"/>
          <p:nvPr/>
        </p:nvSpPr>
        <p:spPr>
          <a:xfrm>
            <a:off x="5950325" y="3730525"/>
            <a:ext cx="6562500" cy="66312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569CD6"/>
                </a:solidFill>
                <a:highlight>
                  <a:srgbClr val="1E1E1E"/>
                </a:highlight>
                <a:latin typeface="Courier New"/>
                <a:ea typeface="Courier New"/>
                <a:cs typeface="Courier New"/>
                <a:sym typeface="Courier New"/>
              </a:rPr>
              <a:t>class</a:t>
            </a:r>
            <a:r>
              <a:rPr b="0" i="0" lang="en-US" sz="1750" u="none" cap="none" strike="noStrike">
                <a:solidFill>
                  <a:srgbClr val="D4D4D4"/>
                </a:solidFill>
                <a:highlight>
                  <a:srgbClr val="1E1E1E"/>
                </a:highlight>
                <a:latin typeface="Courier New"/>
                <a:ea typeface="Courier New"/>
                <a:cs typeface="Courier New"/>
                <a:sym typeface="Courier New"/>
              </a:rPr>
              <a:t> Pessoa</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__init__</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nome</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idade</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._nome = nome</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._idade = idade</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cumprimentar</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C586C0"/>
                </a:solidFill>
                <a:highlight>
                  <a:srgbClr val="1E1E1E"/>
                </a:highlight>
                <a:latin typeface="Courier New"/>
                <a:ea typeface="Courier New"/>
                <a:cs typeface="Courier New"/>
                <a:sym typeface="Courier New"/>
              </a:rPr>
              <a:t>return</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f</a:t>
            </a:r>
            <a:r>
              <a:rPr b="0" i="0" lang="en-US" sz="1750" u="none" cap="none" strike="noStrike">
                <a:solidFill>
                  <a:srgbClr val="CE9178"/>
                </a:solidFill>
                <a:highlight>
                  <a:srgbClr val="1E1E1E"/>
                </a:highlight>
                <a:latin typeface="Courier New"/>
                <a:ea typeface="Courier New"/>
                <a:cs typeface="Courier New"/>
                <a:sym typeface="Courier New"/>
              </a:rPr>
              <a:t>"Olá, meu nome é </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._nome</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CE9178"/>
                </a:solidFill>
                <a:highlight>
                  <a:srgbClr val="1E1E1E"/>
                </a:highlight>
                <a:latin typeface="Courier New"/>
                <a:ea typeface="Courier New"/>
                <a:cs typeface="Courier New"/>
                <a:sym typeface="Courier New"/>
              </a:rPr>
              <a:t>."</a:t>
            </a:r>
            <a:endParaRPr b="0" i="0" sz="1750" u="none" cap="none" strike="noStrike">
              <a:solidFill>
                <a:srgbClr val="CE9178"/>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569CD6"/>
                </a:solidFill>
                <a:highlight>
                  <a:srgbClr val="1E1E1E"/>
                </a:highlight>
                <a:latin typeface="Courier New"/>
                <a:ea typeface="Courier New"/>
                <a:cs typeface="Courier New"/>
                <a:sym typeface="Courier New"/>
              </a:rPr>
              <a:t>class</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4EC9B0"/>
                </a:solidFill>
                <a:highlight>
                  <a:srgbClr val="1E1E1E"/>
                </a:highlight>
                <a:latin typeface="Courier New"/>
                <a:ea typeface="Courier New"/>
                <a:cs typeface="Courier New"/>
                <a:sym typeface="Courier New"/>
              </a:rPr>
              <a:t>Estudante</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4EC9B0"/>
                </a:solidFill>
                <a:highlight>
                  <a:srgbClr val="1E1E1E"/>
                </a:highlight>
                <a:latin typeface="Courier New"/>
                <a:ea typeface="Courier New"/>
                <a:cs typeface="Courier New"/>
                <a:sym typeface="Courier New"/>
              </a:rPr>
              <a:t>Pessoa</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__init__</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nome</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idade</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curso</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super</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AA"/>
                </a:solidFill>
                <a:highlight>
                  <a:srgbClr val="1E1E1E"/>
                </a:highlight>
                <a:latin typeface="Courier New"/>
                <a:ea typeface="Courier New"/>
                <a:cs typeface="Courier New"/>
                <a:sym typeface="Courier New"/>
              </a:rPr>
              <a:t>__init__</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D4D4D4"/>
                </a:solidFill>
                <a:highlight>
                  <a:srgbClr val="1E1E1E"/>
                </a:highlight>
                <a:latin typeface="Courier New"/>
                <a:ea typeface="Courier New"/>
                <a:cs typeface="Courier New"/>
                <a:sym typeface="Courier New"/>
              </a:rPr>
              <a:t>nome</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D4D4D4"/>
                </a:solidFill>
                <a:highlight>
                  <a:srgbClr val="1E1E1E"/>
                </a:highlight>
                <a:latin typeface="Courier New"/>
                <a:ea typeface="Courier New"/>
                <a:cs typeface="Courier New"/>
                <a:sym typeface="Courier New"/>
              </a:rPr>
              <a:t> idade</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._curso = curso</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estudar</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C586C0"/>
                </a:solidFill>
                <a:highlight>
                  <a:srgbClr val="1E1E1E"/>
                </a:highlight>
                <a:latin typeface="Courier New"/>
                <a:ea typeface="Courier New"/>
                <a:cs typeface="Courier New"/>
                <a:sym typeface="Courier New"/>
              </a:rPr>
              <a:t>return</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f</a:t>
            </a:r>
            <a:r>
              <a:rPr b="0" i="0" lang="en-US" sz="1750" u="none" cap="none" strike="noStrike">
                <a:solidFill>
                  <a:srgbClr val="CE9178"/>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._nome</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CE9178"/>
                </a:solidFill>
                <a:highlight>
                  <a:srgbClr val="1E1E1E"/>
                </a:highlight>
                <a:latin typeface="Courier New"/>
                <a:ea typeface="Courier New"/>
                <a:cs typeface="Courier New"/>
                <a:sym typeface="Courier New"/>
              </a:rPr>
              <a:t> está estudando </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._curso</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CE9178"/>
                </a:solidFill>
                <a:highlight>
                  <a:srgbClr val="1E1E1E"/>
                </a:highlight>
                <a:latin typeface="Courier New"/>
                <a:ea typeface="Courier New"/>
                <a:cs typeface="Courier New"/>
                <a:sym typeface="Courier New"/>
              </a:rPr>
              <a:t>."</a:t>
            </a:r>
            <a:endParaRPr b="0" i="0" sz="1750" u="none" cap="none" strike="noStrike">
              <a:solidFill>
                <a:srgbClr val="CE9178"/>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2E95D3"/>
              </a:solidFill>
              <a:latin typeface="Courier New"/>
              <a:ea typeface="Courier New"/>
              <a:cs typeface="Courier New"/>
              <a:sym typeface="Courier New"/>
            </a:endParaRPr>
          </a:p>
        </p:txBody>
      </p:sp>
      <p:sp>
        <p:nvSpPr>
          <p:cNvPr id="284" name="Google Shape;284;g202fcdc784c_0_216"/>
          <p:cNvSpPr/>
          <p:nvPr/>
        </p:nvSpPr>
        <p:spPr>
          <a:xfrm>
            <a:off x="12815049" y="3730525"/>
            <a:ext cx="5257200" cy="64014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5" name="Google Shape;285;g202fcdc784c_0_216"/>
          <p:cNvSpPr txBox="1"/>
          <p:nvPr/>
        </p:nvSpPr>
        <p:spPr>
          <a:xfrm>
            <a:off x="12990200" y="3730525"/>
            <a:ext cx="4639200" cy="3591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6AA94F"/>
                </a:solidFill>
                <a:highlight>
                  <a:srgbClr val="1E1E1E"/>
                </a:highlight>
                <a:latin typeface="Courier New"/>
                <a:ea typeface="Courier New"/>
                <a:cs typeface="Courier New"/>
                <a:sym typeface="Courier New"/>
              </a:rPr>
              <a:t># Exemplo de uso:</a:t>
            </a:r>
            <a:endParaRPr b="0" i="0" sz="18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4D4D4"/>
                </a:solidFill>
                <a:highlight>
                  <a:srgbClr val="1E1E1E"/>
                </a:highlight>
                <a:latin typeface="Courier New"/>
                <a:ea typeface="Courier New"/>
                <a:cs typeface="Courier New"/>
                <a:sym typeface="Courier New"/>
              </a:rPr>
              <a:t>pessoa = Pessoa</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CE9178"/>
                </a:solidFill>
                <a:highlight>
                  <a:srgbClr val="1E1E1E"/>
                </a:highlight>
                <a:latin typeface="Courier New"/>
                <a:ea typeface="Courier New"/>
                <a:cs typeface="Courier New"/>
                <a:sym typeface="Courier New"/>
              </a:rPr>
              <a:t>"João"</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D4D4D4"/>
                </a:solidFill>
                <a:highlight>
                  <a:srgbClr val="1E1E1E"/>
                </a:highlight>
                <a:latin typeface="Courier New"/>
                <a:ea typeface="Courier New"/>
                <a:cs typeface="Courier New"/>
                <a:sym typeface="Courier New"/>
              </a:rPr>
              <a:t> </a:t>
            </a:r>
            <a:r>
              <a:rPr b="0" i="0" lang="en-US" sz="1850" u="none" cap="none" strike="noStrike">
                <a:solidFill>
                  <a:srgbClr val="B5CEA8"/>
                </a:solidFill>
                <a:highlight>
                  <a:srgbClr val="1E1E1E"/>
                </a:highlight>
                <a:latin typeface="Courier New"/>
                <a:ea typeface="Courier New"/>
                <a:cs typeface="Courier New"/>
                <a:sym typeface="Courier New"/>
              </a:rPr>
              <a:t>25</a:t>
            </a:r>
            <a:r>
              <a:rPr b="0" i="0" lang="en-US" sz="1850" u="none" cap="none" strike="noStrike">
                <a:solidFill>
                  <a:srgbClr val="DCDCDC"/>
                </a:solidFill>
                <a:highlight>
                  <a:srgbClr val="1E1E1E"/>
                </a:highlight>
                <a:latin typeface="Courier New"/>
                <a:ea typeface="Courier New"/>
                <a:cs typeface="Courier New"/>
                <a:sym typeface="Courier New"/>
              </a:rPr>
              <a:t>)</a:t>
            </a:r>
            <a:endParaRPr b="0" i="0" sz="18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CDCAA"/>
                </a:solidFill>
                <a:highlight>
                  <a:srgbClr val="1E1E1E"/>
                </a:highlight>
                <a:latin typeface="Courier New"/>
                <a:ea typeface="Courier New"/>
                <a:cs typeface="Courier New"/>
                <a:sym typeface="Courier New"/>
              </a:rPr>
              <a:t>print</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D4D4D4"/>
                </a:solidFill>
                <a:highlight>
                  <a:srgbClr val="1E1E1E"/>
                </a:highlight>
                <a:latin typeface="Courier New"/>
                <a:ea typeface="Courier New"/>
                <a:cs typeface="Courier New"/>
                <a:sym typeface="Courier New"/>
              </a:rPr>
              <a:t>pessoa.cumprimentar</a:t>
            </a:r>
            <a:r>
              <a:rPr b="0" i="0" lang="en-US" sz="1850" u="none" cap="none" strike="noStrike">
                <a:solidFill>
                  <a:srgbClr val="DCDCDC"/>
                </a:solidFill>
                <a:highlight>
                  <a:srgbClr val="1E1E1E"/>
                </a:highlight>
                <a:latin typeface="Courier New"/>
                <a:ea typeface="Courier New"/>
                <a:cs typeface="Courier New"/>
                <a:sym typeface="Courier New"/>
              </a:rPr>
              <a:t>())</a:t>
            </a:r>
            <a:endParaRPr b="0" i="0" sz="18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t/>
            </a:r>
            <a:endParaRPr b="0" i="0" sz="18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4D4D4"/>
                </a:solidFill>
                <a:highlight>
                  <a:srgbClr val="1E1E1E"/>
                </a:highlight>
                <a:latin typeface="Courier New"/>
                <a:ea typeface="Courier New"/>
                <a:cs typeface="Courier New"/>
                <a:sym typeface="Courier New"/>
              </a:rPr>
              <a:t>estudante = Estudante</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CE9178"/>
                </a:solidFill>
                <a:highlight>
                  <a:srgbClr val="1E1E1E"/>
                </a:highlight>
                <a:latin typeface="Courier New"/>
                <a:ea typeface="Courier New"/>
                <a:cs typeface="Courier New"/>
                <a:sym typeface="Courier New"/>
              </a:rPr>
              <a:t>"Maria"</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D4D4D4"/>
                </a:solidFill>
                <a:highlight>
                  <a:srgbClr val="1E1E1E"/>
                </a:highlight>
                <a:latin typeface="Courier New"/>
                <a:ea typeface="Courier New"/>
                <a:cs typeface="Courier New"/>
                <a:sym typeface="Courier New"/>
              </a:rPr>
              <a:t> </a:t>
            </a:r>
            <a:r>
              <a:rPr b="0" i="0" lang="en-US" sz="1850" u="none" cap="none" strike="noStrike">
                <a:solidFill>
                  <a:srgbClr val="B5CEA8"/>
                </a:solidFill>
                <a:highlight>
                  <a:srgbClr val="1E1E1E"/>
                </a:highlight>
                <a:latin typeface="Courier New"/>
                <a:ea typeface="Courier New"/>
                <a:cs typeface="Courier New"/>
                <a:sym typeface="Courier New"/>
              </a:rPr>
              <a:t>20</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D4D4D4"/>
                </a:solidFill>
                <a:highlight>
                  <a:srgbClr val="1E1E1E"/>
                </a:highlight>
                <a:latin typeface="Courier New"/>
                <a:ea typeface="Courier New"/>
                <a:cs typeface="Courier New"/>
                <a:sym typeface="Courier New"/>
              </a:rPr>
              <a:t> </a:t>
            </a:r>
            <a:r>
              <a:rPr b="0" i="0" lang="en-US" sz="1850" u="none" cap="none" strike="noStrike">
                <a:solidFill>
                  <a:srgbClr val="CE9178"/>
                </a:solidFill>
                <a:highlight>
                  <a:srgbClr val="1E1E1E"/>
                </a:highlight>
                <a:latin typeface="Courier New"/>
                <a:ea typeface="Courier New"/>
                <a:cs typeface="Courier New"/>
                <a:sym typeface="Courier New"/>
              </a:rPr>
              <a:t>"Engenharia"</a:t>
            </a:r>
            <a:r>
              <a:rPr b="0" i="0" lang="en-US" sz="1850" u="none" cap="none" strike="noStrike">
                <a:solidFill>
                  <a:srgbClr val="DCDCDC"/>
                </a:solidFill>
                <a:highlight>
                  <a:srgbClr val="1E1E1E"/>
                </a:highlight>
                <a:latin typeface="Courier New"/>
                <a:ea typeface="Courier New"/>
                <a:cs typeface="Courier New"/>
                <a:sym typeface="Courier New"/>
              </a:rPr>
              <a:t>)</a:t>
            </a:r>
            <a:endParaRPr b="0" i="0" sz="18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CDCAA"/>
                </a:solidFill>
                <a:highlight>
                  <a:srgbClr val="1E1E1E"/>
                </a:highlight>
                <a:latin typeface="Courier New"/>
                <a:ea typeface="Courier New"/>
                <a:cs typeface="Courier New"/>
                <a:sym typeface="Courier New"/>
              </a:rPr>
              <a:t>print</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D4D4D4"/>
                </a:solidFill>
                <a:highlight>
                  <a:srgbClr val="1E1E1E"/>
                </a:highlight>
                <a:latin typeface="Courier New"/>
                <a:ea typeface="Courier New"/>
                <a:cs typeface="Courier New"/>
                <a:sym typeface="Courier New"/>
              </a:rPr>
              <a:t>estudante.cumprimentar</a:t>
            </a:r>
            <a:r>
              <a:rPr b="0" i="0" lang="en-US" sz="1850" u="none" cap="none" strike="noStrike">
                <a:solidFill>
                  <a:srgbClr val="DCDCDC"/>
                </a:solidFill>
                <a:highlight>
                  <a:srgbClr val="1E1E1E"/>
                </a:highlight>
                <a:latin typeface="Courier New"/>
                <a:ea typeface="Courier New"/>
                <a:cs typeface="Courier New"/>
                <a:sym typeface="Courier New"/>
              </a:rPr>
              <a:t>())</a:t>
            </a:r>
            <a:endParaRPr b="0" i="0" sz="18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CDCAA"/>
                </a:solidFill>
                <a:highlight>
                  <a:srgbClr val="1E1E1E"/>
                </a:highlight>
                <a:latin typeface="Courier New"/>
                <a:ea typeface="Courier New"/>
                <a:cs typeface="Courier New"/>
                <a:sym typeface="Courier New"/>
              </a:rPr>
              <a:t>print</a:t>
            </a:r>
            <a:r>
              <a:rPr b="0" i="0" lang="en-US" sz="1850" u="none" cap="none" strike="noStrike">
                <a:solidFill>
                  <a:srgbClr val="DCDCDC"/>
                </a:solidFill>
                <a:highlight>
                  <a:srgbClr val="1E1E1E"/>
                </a:highlight>
                <a:latin typeface="Courier New"/>
                <a:ea typeface="Courier New"/>
                <a:cs typeface="Courier New"/>
                <a:sym typeface="Courier New"/>
              </a:rPr>
              <a:t>(</a:t>
            </a:r>
            <a:r>
              <a:rPr b="0" i="0" lang="en-US" sz="1850" u="none" cap="none" strike="noStrike">
                <a:solidFill>
                  <a:srgbClr val="D4D4D4"/>
                </a:solidFill>
                <a:highlight>
                  <a:srgbClr val="1E1E1E"/>
                </a:highlight>
                <a:latin typeface="Courier New"/>
                <a:ea typeface="Courier New"/>
                <a:cs typeface="Courier New"/>
                <a:sym typeface="Courier New"/>
              </a:rPr>
              <a:t>estudante.estudar</a:t>
            </a:r>
            <a:r>
              <a:rPr b="0" i="0" lang="en-US" sz="1850" u="none" cap="none" strike="noStrike">
                <a:solidFill>
                  <a:srgbClr val="DCDCDC"/>
                </a:solidFill>
                <a:highlight>
                  <a:srgbClr val="1E1E1E"/>
                </a:highlight>
                <a:latin typeface="Courier New"/>
                <a:ea typeface="Courier New"/>
                <a:cs typeface="Courier New"/>
                <a:sym typeface="Courier New"/>
              </a:rPr>
              <a:t>())</a:t>
            </a:r>
            <a:endParaRPr b="0" i="0" sz="18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2E95D3"/>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02fcdc784c_0_252"/>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1" name="Google Shape;291;g202fcdc784c_0_252"/>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HERANÇA - super ()</a:t>
            </a:r>
            <a:endParaRPr b="1" i="0" sz="6000" u="none" cap="none" strike="noStrike">
              <a:solidFill>
                <a:srgbClr val="D9BD34"/>
              </a:solidFill>
              <a:latin typeface="Calibri"/>
              <a:ea typeface="Calibri"/>
              <a:cs typeface="Calibri"/>
              <a:sym typeface="Calibri"/>
            </a:endParaRPr>
          </a:p>
        </p:txBody>
      </p:sp>
      <p:sp>
        <p:nvSpPr>
          <p:cNvPr id="292" name="Google Shape;292;g202fcdc784c_0_252"/>
          <p:cNvSpPr txBox="1"/>
          <p:nvPr/>
        </p:nvSpPr>
        <p:spPr>
          <a:xfrm>
            <a:off x="673450" y="2043438"/>
            <a:ext cx="17398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D9BD34"/>
                </a:solidFill>
                <a:latin typeface="Arial"/>
                <a:ea typeface="Arial"/>
                <a:cs typeface="Arial"/>
                <a:sym typeface="Arial"/>
              </a:rPr>
              <a:t>Super() </a:t>
            </a:r>
            <a:r>
              <a:rPr b="0" i="0" lang="en-US" sz="2800" u="none" cap="none" strike="noStrike">
                <a:solidFill>
                  <a:schemeClr val="lt1"/>
                </a:solidFill>
                <a:latin typeface="Arial"/>
                <a:ea typeface="Arial"/>
                <a:cs typeface="Arial"/>
                <a:sym typeface="Arial"/>
              </a:rPr>
              <a:t>em Python é uma função embutida que fornece uma maneira de acessar métodos e atributos da classe pai (ou superclasse) durante a herança. Ele é comumente usado dentro de métodos de uma classe derivada (ou subclasse) para chamar métodos da classe pai.</a:t>
            </a:r>
            <a:endParaRPr b="0" i="0" sz="2800" u="none" cap="none" strike="noStrike">
              <a:solidFill>
                <a:schemeClr val="lt1"/>
              </a:solidFill>
              <a:latin typeface="Arial"/>
              <a:ea typeface="Arial"/>
              <a:cs typeface="Arial"/>
              <a:sym typeface="Arial"/>
            </a:endParaRPr>
          </a:p>
        </p:txBody>
      </p:sp>
      <p:sp>
        <p:nvSpPr>
          <p:cNvPr id="293" name="Google Shape;293;g202fcdc784c_0_252"/>
          <p:cNvSpPr/>
          <p:nvPr/>
        </p:nvSpPr>
        <p:spPr>
          <a:xfrm>
            <a:off x="673450" y="4061925"/>
            <a:ext cx="8039100" cy="33786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g202fcdc784c_0_252"/>
          <p:cNvSpPr txBox="1"/>
          <p:nvPr/>
        </p:nvSpPr>
        <p:spPr>
          <a:xfrm>
            <a:off x="872575" y="4080675"/>
            <a:ext cx="7363800" cy="3341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569CD6"/>
                </a:solidFill>
                <a:highlight>
                  <a:srgbClr val="1E1E1E"/>
                </a:highlight>
                <a:latin typeface="Courier New"/>
                <a:ea typeface="Courier New"/>
                <a:cs typeface="Courier New"/>
                <a:sym typeface="Courier New"/>
              </a:rPr>
              <a:t>class</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32BC8F"/>
                </a:solidFill>
                <a:highlight>
                  <a:srgbClr val="1E1E1E"/>
                </a:highlight>
                <a:latin typeface="Courier New"/>
                <a:ea typeface="Courier New"/>
                <a:cs typeface="Courier New"/>
                <a:sym typeface="Courier New"/>
              </a:rPr>
              <a:t>Pessoa</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__init__</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nome</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idade</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._nome = nome</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._idade = idade</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cumprimentar</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C586C0"/>
                </a:solidFill>
                <a:highlight>
                  <a:srgbClr val="1E1E1E"/>
                </a:highlight>
                <a:latin typeface="Courier New"/>
                <a:ea typeface="Courier New"/>
                <a:cs typeface="Courier New"/>
                <a:sym typeface="Courier New"/>
              </a:rPr>
              <a:t>return</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f</a:t>
            </a:r>
            <a:r>
              <a:rPr b="0" i="0" lang="en-US" sz="1750" u="none" cap="none" strike="noStrike">
                <a:solidFill>
                  <a:srgbClr val="CE9178"/>
                </a:solidFill>
                <a:highlight>
                  <a:srgbClr val="1E1E1E"/>
                </a:highlight>
                <a:latin typeface="Courier New"/>
                <a:ea typeface="Courier New"/>
                <a:cs typeface="Courier New"/>
                <a:sym typeface="Courier New"/>
              </a:rPr>
              <a:t>"Olá, meu nome é </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._nome</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CE9178"/>
                </a:solidFill>
                <a:highlight>
                  <a:srgbClr val="1E1E1E"/>
                </a:highlight>
                <a:latin typeface="Courier New"/>
                <a:ea typeface="Courier New"/>
                <a:cs typeface="Courier New"/>
                <a:sym typeface="Courier New"/>
              </a:rPr>
              <a:t>."</a:t>
            </a:r>
            <a:endParaRPr b="0" i="0" sz="1750" u="none" cap="none" strike="noStrike">
              <a:solidFill>
                <a:srgbClr val="CE9178"/>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050"/>
              <a:buFont typeface="Arial"/>
              <a:buNone/>
            </a:pPr>
            <a:r>
              <a:t/>
            </a:r>
            <a:endParaRPr b="0" i="0" sz="2050" u="none" cap="none" strike="noStrike">
              <a:solidFill>
                <a:srgbClr val="2E95D3"/>
              </a:solidFill>
              <a:latin typeface="Courier New"/>
              <a:ea typeface="Courier New"/>
              <a:cs typeface="Courier New"/>
              <a:sym typeface="Courier New"/>
            </a:endParaRPr>
          </a:p>
        </p:txBody>
      </p:sp>
      <p:sp>
        <p:nvSpPr>
          <p:cNvPr id="295" name="Google Shape;295;g202fcdc784c_0_252"/>
          <p:cNvSpPr/>
          <p:nvPr/>
        </p:nvSpPr>
        <p:spPr>
          <a:xfrm>
            <a:off x="10253375" y="4080675"/>
            <a:ext cx="7213800" cy="33411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6" name="Google Shape;296;g202fcdc784c_0_252"/>
          <p:cNvSpPr txBox="1"/>
          <p:nvPr/>
        </p:nvSpPr>
        <p:spPr>
          <a:xfrm>
            <a:off x="3473050" y="7701325"/>
            <a:ext cx="10591500" cy="20154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4D4D4"/>
                </a:solidFill>
                <a:latin typeface="Courier New"/>
                <a:ea typeface="Courier New"/>
                <a:cs typeface="Courier New"/>
                <a:sym typeface="Courier New"/>
              </a:rPr>
              <a:t>pessoa = Pessoa</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CE9178"/>
                </a:solidFill>
                <a:latin typeface="Courier New"/>
                <a:ea typeface="Courier New"/>
                <a:cs typeface="Courier New"/>
                <a:sym typeface="Courier New"/>
              </a:rPr>
              <a:t>"João"</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D4D4D4"/>
                </a:solidFill>
                <a:latin typeface="Courier New"/>
                <a:ea typeface="Courier New"/>
                <a:cs typeface="Courier New"/>
                <a:sym typeface="Courier New"/>
              </a:rPr>
              <a:t> </a:t>
            </a:r>
            <a:r>
              <a:rPr b="0" i="0" lang="en-US" sz="1850" u="none" cap="none" strike="noStrike">
                <a:solidFill>
                  <a:srgbClr val="B5CEA8"/>
                </a:solidFill>
                <a:latin typeface="Courier New"/>
                <a:ea typeface="Courier New"/>
                <a:cs typeface="Courier New"/>
                <a:sym typeface="Courier New"/>
              </a:rPr>
              <a:t>25</a:t>
            </a:r>
            <a:r>
              <a:rPr b="0" i="0" lang="en-US" sz="1850" u="none" cap="none" strike="noStrike">
                <a:solidFill>
                  <a:srgbClr val="DCDCDC"/>
                </a:solidFill>
                <a:latin typeface="Courier New"/>
                <a:ea typeface="Courier New"/>
                <a:cs typeface="Courier New"/>
                <a:sym typeface="Courier New"/>
              </a:rPr>
              <a:t>)</a:t>
            </a:r>
            <a:endParaRPr b="0" i="0" sz="1850" u="none" cap="none" strike="noStrike">
              <a:solidFill>
                <a:srgbClr val="DCDCD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CDCAA"/>
                </a:solidFill>
                <a:latin typeface="Courier New"/>
                <a:ea typeface="Courier New"/>
                <a:cs typeface="Courier New"/>
                <a:sym typeface="Courier New"/>
              </a:rPr>
              <a:t>print</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D4D4D4"/>
                </a:solidFill>
                <a:latin typeface="Courier New"/>
                <a:ea typeface="Courier New"/>
                <a:cs typeface="Courier New"/>
                <a:sym typeface="Courier New"/>
              </a:rPr>
              <a:t>pessoa.cumprimentar</a:t>
            </a:r>
            <a:r>
              <a:rPr b="0" i="0" lang="en-US" sz="1850" u="none" cap="none" strike="noStrike">
                <a:solidFill>
                  <a:srgbClr val="DCDCDC"/>
                </a:solidFill>
                <a:latin typeface="Courier New"/>
                <a:ea typeface="Courier New"/>
                <a:cs typeface="Courier New"/>
                <a:sym typeface="Courier New"/>
              </a:rPr>
              <a:t>())</a:t>
            </a:r>
            <a:endParaRPr b="0" i="0" sz="1850" u="none" cap="none" strike="noStrike">
              <a:solidFill>
                <a:srgbClr val="DCDCD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4D4D4"/>
                </a:solidFill>
                <a:latin typeface="Courier New"/>
                <a:ea typeface="Courier New"/>
                <a:cs typeface="Courier New"/>
                <a:sym typeface="Courier New"/>
              </a:rPr>
              <a:t>estudante = Estudante</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CE9178"/>
                </a:solidFill>
                <a:latin typeface="Courier New"/>
                <a:ea typeface="Courier New"/>
                <a:cs typeface="Courier New"/>
                <a:sym typeface="Courier New"/>
              </a:rPr>
              <a:t>"Maria"</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D4D4D4"/>
                </a:solidFill>
                <a:latin typeface="Courier New"/>
                <a:ea typeface="Courier New"/>
                <a:cs typeface="Courier New"/>
                <a:sym typeface="Courier New"/>
              </a:rPr>
              <a:t> </a:t>
            </a:r>
            <a:r>
              <a:rPr b="0" i="0" lang="en-US" sz="1850" u="none" cap="none" strike="noStrike">
                <a:solidFill>
                  <a:srgbClr val="B5CEA8"/>
                </a:solidFill>
                <a:latin typeface="Courier New"/>
                <a:ea typeface="Courier New"/>
                <a:cs typeface="Courier New"/>
                <a:sym typeface="Courier New"/>
              </a:rPr>
              <a:t>20</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D4D4D4"/>
                </a:solidFill>
                <a:latin typeface="Courier New"/>
                <a:ea typeface="Courier New"/>
                <a:cs typeface="Courier New"/>
                <a:sym typeface="Courier New"/>
              </a:rPr>
              <a:t> </a:t>
            </a:r>
            <a:r>
              <a:rPr b="0" i="0" lang="en-US" sz="1850" u="none" cap="none" strike="noStrike">
                <a:solidFill>
                  <a:srgbClr val="CE9178"/>
                </a:solidFill>
                <a:latin typeface="Courier New"/>
                <a:ea typeface="Courier New"/>
                <a:cs typeface="Courier New"/>
                <a:sym typeface="Courier New"/>
              </a:rPr>
              <a:t>"Engenharia"</a:t>
            </a:r>
            <a:r>
              <a:rPr b="0" i="0" lang="en-US" sz="1850" u="none" cap="none" strike="noStrike">
                <a:solidFill>
                  <a:srgbClr val="DCDCDC"/>
                </a:solidFill>
                <a:latin typeface="Courier New"/>
                <a:ea typeface="Courier New"/>
                <a:cs typeface="Courier New"/>
                <a:sym typeface="Courier New"/>
              </a:rPr>
              <a:t>)</a:t>
            </a:r>
            <a:endParaRPr b="0" i="0" sz="1850" u="none" cap="none" strike="noStrike">
              <a:solidFill>
                <a:srgbClr val="DCDCD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CDCAA"/>
                </a:solidFill>
                <a:latin typeface="Courier New"/>
                <a:ea typeface="Courier New"/>
                <a:cs typeface="Courier New"/>
                <a:sym typeface="Courier New"/>
              </a:rPr>
              <a:t>print</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D4D4D4"/>
                </a:solidFill>
                <a:latin typeface="Courier New"/>
                <a:ea typeface="Courier New"/>
                <a:cs typeface="Courier New"/>
                <a:sym typeface="Courier New"/>
              </a:rPr>
              <a:t>estudante.cumprimentar</a:t>
            </a:r>
            <a:r>
              <a:rPr b="0" i="0" lang="en-US" sz="1850" u="none" cap="none" strike="noStrike">
                <a:solidFill>
                  <a:srgbClr val="DCDCDC"/>
                </a:solidFill>
                <a:latin typeface="Courier New"/>
                <a:ea typeface="Courier New"/>
                <a:cs typeface="Courier New"/>
                <a:sym typeface="Courier New"/>
              </a:rPr>
              <a:t>())</a:t>
            </a:r>
            <a:endParaRPr b="0" i="0" sz="1850" u="none" cap="none" strike="noStrike">
              <a:solidFill>
                <a:srgbClr val="DCDCD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850"/>
              <a:buFont typeface="Arial"/>
              <a:buNone/>
            </a:pPr>
            <a:r>
              <a:rPr b="0" i="0" lang="en-US" sz="1850" u="none" cap="none" strike="noStrike">
                <a:solidFill>
                  <a:srgbClr val="DCDCAA"/>
                </a:solidFill>
                <a:latin typeface="Courier New"/>
                <a:ea typeface="Courier New"/>
                <a:cs typeface="Courier New"/>
                <a:sym typeface="Courier New"/>
              </a:rPr>
              <a:t>print</a:t>
            </a:r>
            <a:r>
              <a:rPr b="0" i="0" lang="en-US" sz="1850" u="none" cap="none" strike="noStrike">
                <a:solidFill>
                  <a:srgbClr val="DCDCDC"/>
                </a:solidFill>
                <a:latin typeface="Courier New"/>
                <a:ea typeface="Courier New"/>
                <a:cs typeface="Courier New"/>
                <a:sym typeface="Courier New"/>
              </a:rPr>
              <a:t>(</a:t>
            </a:r>
            <a:r>
              <a:rPr b="0" i="0" lang="en-US" sz="1850" u="none" cap="none" strike="noStrike">
                <a:solidFill>
                  <a:srgbClr val="D4D4D4"/>
                </a:solidFill>
                <a:latin typeface="Courier New"/>
                <a:ea typeface="Courier New"/>
                <a:cs typeface="Courier New"/>
                <a:sym typeface="Courier New"/>
              </a:rPr>
              <a:t>estudante.estudar</a:t>
            </a:r>
            <a:r>
              <a:rPr b="0" i="0" lang="en-US" sz="1850" u="none" cap="none" strike="noStrike">
                <a:solidFill>
                  <a:srgbClr val="DCDCDC"/>
                </a:solidFill>
                <a:latin typeface="Courier New"/>
                <a:ea typeface="Courier New"/>
                <a:cs typeface="Courier New"/>
                <a:sym typeface="Courier New"/>
              </a:rPr>
              <a:t>())</a:t>
            </a:r>
            <a:endParaRPr b="0" i="0" sz="2050" u="none" cap="none" strike="noStrike">
              <a:solidFill>
                <a:srgbClr val="2E95D3"/>
              </a:solidFill>
              <a:latin typeface="Courier New"/>
              <a:ea typeface="Courier New"/>
              <a:cs typeface="Courier New"/>
              <a:sym typeface="Courier New"/>
            </a:endParaRPr>
          </a:p>
        </p:txBody>
      </p:sp>
      <p:sp>
        <p:nvSpPr>
          <p:cNvPr id="297" name="Google Shape;297;g202fcdc784c_0_252"/>
          <p:cNvSpPr txBox="1"/>
          <p:nvPr/>
        </p:nvSpPr>
        <p:spPr>
          <a:xfrm>
            <a:off x="10603575" y="4061925"/>
            <a:ext cx="6289200" cy="3012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569CD6"/>
                </a:solidFill>
                <a:highlight>
                  <a:srgbClr val="1E1E1E"/>
                </a:highlight>
                <a:latin typeface="Courier New"/>
                <a:ea typeface="Courier New"/>
                <a:cs typeface="Courier New"/>
                <a:sym typeface="Courier New"/>
              </a:rPr>
              <a:t>class</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4EC9B0"/>
                </a:solidFill>
                <a:highlight>
                  <a:srgbClr val="1E1E1E"/>
                </a:highlight>
                <a:latin typeface="Courier New"/>
                <a:ea typeface="Courier New"/>
                <a:cs typeface="Courier New"/>
                <a:sym typeface="Courier New"/>
              </a:rPr>
              <a:t>Estudante</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4EC9B0"/>
                </a:solidFill>
                <a:highlight>
                  <a:srgbClr val="1E1E1E"/>
                </a:highlight>
                <a:latin typeface="Courier New"/>
                <a:ea typeface="Courier New"/>
                <a:cs typeface="Courier New"/>
                <a:sym typeface="Courier New"/>
              </a:rPr>
              <a:t>Pessoa</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__init__</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nome</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idade</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curso</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super</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AA"/>
                </a:solidFill>
                <a:highlight>
                  <a:srgbClr val="1E1E1E"/>
                </a:highlight>
                <a:latin typeface="Courier New"/>
                <a:ea typeface="Courier New"/>
                <a:cs typeface="Courier New"/>
                <a:sym typeface="Courier New"/>
              </a:rPr>
              <a:t>__init__</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D4D4D4"/>
                </a:solidFill>
                <a:highlight>
                  <a:srgbClr val="1E1E1E"/>
                </a:highlight>
                <a:latin typeface="Courier New"/>
                <a:ea typeface="Courier New"/>
                <a:cs typeface="Courier New"/>
                <a:sym typeface="Courier New"/>
              </a:rPr>
              <a:t>nome</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D4D4D4"/>
                </a:solidFill>
                <a:highlight>
                  <a:srgbClr val="1E1E1E"/>
                </a:highlight>
                <a:latin typeface="Courier New"/>
                <a:ea typeface="Courier New"/>
                <a:cs typeface="Courier New"/>
                <a:sym typeface="Courier New"/>
              </a:rPr>
              <a:t> idade</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._curso = curso</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t/>
            </a:r>
            <a:endParaRPr b="0" i="0" sz="17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def</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DCDCAA"/>
                </a:solidFill>
                <a:highlight>
                  <a:srgbClr val="1E1E1E"/>
                </a:highlight>
                <a:latin typeface="Courier New"/>
                <a:ea typeface="Courier New"/>
                <a:cs typeface="Courier New"/>
                <a:sym typeface="Courier New"/>
              </a:rPr>
              <a:t>estudar</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endParaRPr b="0" i="0" sz="1750" u="none" cap="none" strike="noStrike">
              <a:solidFill>
                <a:srgbClr val="DCDCDC"/>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750"/>
              <a:buFont typeface="Arial"/>
              <a:buNone/>
            </a:pP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C586C0"/>
                </a:solidFill>
                <a:highlight>
                  <a:srgbClr val="1E1E1E"/>
                </a:highlight>
                <a:latin typeface="Courier New"/>
                <a:ea typeface="Courier New"/>
                <a:cs typeface="Courier New"/>
                <a:sym typeface="Courier New"/>
              </a:rPr>
              <a:t>return</a:t>
            </a:r>
            <a:r>
              <a:rPr b="0" i="0" lang="en-US" sz="1750" u="none" cap="none" strike="noStrike">
                <a:solidFill>
                  <a:srgbClr val="D4D4D4"/>
                </a:solidFill>
                <a:highlight>
                  <a:srgbClr val="1E1E1E"/>
                </a:highlight>
                <a:latin typeface="Courier New"/>
                <a:ea typeface="Courier New"/>
                <a:cs typeface="Courier New"/>
                <a:sym typeface="Courier New"/>
              </a:rPr>
              <a:t> </a:t>
            </a:r>
            <a:r>
              <a:rPr b="0" i="0" lang="en-US" sz="1750" u="none" cap="none" strike="noStrike">
                <a:solidFill>
                  <a:srgbClr val="569CD6"/>
                </a:solidFill>
                <a:highlight>
                  <a:srgbClr val="1E1E1E"/>
                </a:highlight>
                <a:latin typeface="Courier New"/>
                <a:ea typeface="Courier New"/>
                <a:cs typeface="Courier New"/>
                <a:sym typeface="Courier New"/>
              </a:rPr>
              <a:t>f</a:t>
            </a:r>
            <a:r>
              <a:rPr b="0" i="0" lang="en-US" sz="1750" u="none" cap="none" strike="noStrike">
                <a:solidFill>
                  <a:srgbClr val="CE9178"/>
                </a:solidFill>
                <a:highlight>
                  <a:srgbClr val="1E1E1E"/>
                </a:highlight>
                <a:latin typeface="Courier New"/>
                <a:ea typeface="Courier New"/>
                <a:cs typeface="Courier New"/>
                <a:sym typeface="Courier New"/>
              </a:rPr>
              <a:t>"</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._nome</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CE9178"/>
                </a:solidFill>
                <a:highlight>
                  <a:srgbClr val="1E1E1E"/>
                </a:highlight>
                <a:latin typeface="Courier New"/>
                <a:ea typeface="Courier New"/>
                <a:cs typeface="Courier New"/>
                <a:sym typeface="Courier New"/>
              </a:rPr>
              <a:t> está estudando </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9CDCFE"/>
                </a:solidFill>
                <a:highlight>
                  <a:srgbClr val="1E1E1E"/>
                </a:highlight>
                <a:latin typeface="Courier New"/>
                <a:ea typeface="Courier New"/>
                <a:cs typeface="Courier New"/>
                <a:sym typeface="Courier New"/>
              </a:rPr>
              <a:t>self</a:t>
            </a:r>
            <a:r>
              <a:rPr b="0" i="0" lang="en-US" sz="1750" u="none" cap="none" strike="noStrike">
                <a:solidFill>
                  <a:srgbClr val="D4D4D4"/>
                </a:solidFill>
                <a:highlight>
                  <a:srgbClr val="1E1E1E"/>
                </a:highlight>
                <a:latin typeface="Courier New"/>
                <a:ea typeface="Courier New"/>
                <a:cs typeface="Courier New"/>
                <a:sym typeface="Courier New"/>
              </a:rPr>
              <a:t>._curso</a:t>
            </a:r>
            <a:r>
              <a:rPr b="0" i="0" lang="en-US" sz="1750" u="none" cap="none" strike="noStrike">
                <a:solidFill>
                  <a:srgbClr val="DCDCDC"/>
                </a:solidFill>
                <a:highlight>
                  <a:srgbClr val="1E1E1E"/>
                </a:highlight>
                <a:latin typeface="Courier New"/>
                <a:ea typeface="Courier New"/>
                <a:cs typeface="Courier New"/>
                <a:sym typeface="Courier New"/>
              </a:rPr>
              <a:t>}</a:t>
            </a:r>
            <a:r>
              <a:rPr b="0" i="0" lang="en-US" sz="1750" u="none" cap="none" strike="noStrike">
                <a:solidFill>
                  <a:srgbClr val="CE9178"/>
                </a:solidFill>
                <a:highlight>
                  <a:srgbClr val="1E1E1E"/>
                </a:highlight>
                <a:latin typeface="Courier New"/>
                <a:ea typeface="Courier New"/>
                <a:cs typeface="Courier New"/>
                <a:sym typeface="Courier New"/>
              </a:rPr>
              <a:t>."</a:t>
            </a:r>
            <a:endParaRPr b="0" i="0" sz="1750" u="none" cap="none" strike="noStrike">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0dbaac65cd_0_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3" name="Google Shape;303;g20dbaac65cd_0_0"/>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HERANÇA - MÚLTIPLA</a:t>
            </a:r>
            <a:endParaRPr b="1" i="0" sz="6000" u="none" cap="none" strike="noStrike">
              <a:solidFill>
                <a:srgbClr val="D9BD34"/>
              </a:solidFill>
              <a:latin typeface="Calibri"/>
              <a:ea typeface="Calibri"/>
              <a:cs typeface="Calibri"/>
              <a:sym typeface="Calibri"/>
            </a:endParaRPr>
          </a:p>
        </p:txBody>
      </p:sp>
      <p:sp>
        <p:nvSpPr>
          <p:cNvPr id="304" name="Google Shape;304;g20dbaac65cd_0_0"/>
          <p:cNvSpPr txBox="1"/>
          <p:nvPr/>
        </p:nvSpPr>
        <p:spPr>
          <a:xfrm>
            <a:off x="539750" y="2605000"/>
            <a:ext cx="175224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A</a:t>
            </a:r>
            <a:r>
              <a:rPr b="0" i="0" lang="en-US" sz="2800" u="none" cap="none" strike="noStrike">
                <a:solidFill>
                  <a:schemeClr val="lt1"/>
                </a:solidFill>
                <a:latin typeface="Arial"/>
                <a:ea typeface="Arial"/>
                <a:cs typeface="Arial"/>
                <a:sym typeface="Arial"/>
              </a:rPr>
              <a:t> </a:t>
            </a:r>
            <a:r>
              <a:rPr b="1" i="0" lang="en-US" sz="2800" u="none" cap="none" strike="noStrike">
                <a:solidFill>
                  <a:srgbClr val="D9BD34"/>
                </a:solidFill>
                <a:latin typeface="Arial"/>
                <a:ea typeface="Arial"/>
                <a:cs typeface="Arial"/>
                <a:sym typeface="Arial"/>
              </a:rPr>
              <a:t>herança múltipla</a:t>
            </a:r>
            <a:r>
              <a:rPr b="0" i="0" lang="en-US" sz="2800" u="none" cap="none" strike="noStrike">
                <a:solidFill>
                  <a:schemeClr val="lt1"/>
                </a:solidFill>
                <a:latin typeface="Arial"/>
                <a:ea typeface="Arial"/>
                <a:cs typeface="Arial"/>
                <a:sym typeface="Arial"/>
              </a:rPr>
              <a:t> é um recurso da programação orientada a objetos que permite a uma classe herdar atributos e métodos de mais de uma classe base. Permite reutilizar o código de múltiplas classes base, promovendo a modularidade e a manutenção do código. Facilita a criação de classes que combinam funcionalidades diversas, sem a necessidade de reescrever o código existente.</a:t>
            </a:r>
            <a:endParaRPr b="0" i="0" sz="2800" u="none" cap="none" strike="noStrike">
              <a:solidFill>
                <a:schemeClr val="lt1"/>
              </a:solidFill>
              <a:latin typeface="Arial"/>
              <a:ea typeface="Arial"/>
              <a:cs typeface="Arial"/>
              <a:sym typeface="Arial"/>
            </a:endParaRPr>
          </a:p>
        </p:txBody>
      </p:sp>
      <p:pic>
        <p:nvPicPr>
          <p:cNvPr id="305" name="Google Shape;305;g20dbaac65cd_0_0"/>
          <p:cNvPicPr preferRelativeResize="0"/>
          <p:nvPr/>
        </p:nvPicPr>
        <p:blipFill rotWithShape="1">
          <a:blip r:embed="rId3">
            <a:alphaModFix/>
          </a:blip>
          <a:srcRect b="0" l="0" r="0" t="0"/>
          <a:stretch/>
        </p:blipFill>
        <p:spPr>
          <a:xfrm>
            <a:off x="181602" y="5891100"/>
            <a:ext cx="17966849" cy="406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0dbaac65cd_0_58"/>
          <p:cNvSpPr/>
          <p:nvPr/>
        </p:nvSpPr>
        <p:spPr>
          <a:xfrm>
            <a:off x="376475" y="2027925"/>
            <a:ext cx="17651700" cy="798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1" name="Google Shape;311;g20dbaac65cd_0_58"/>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2" name="Google Shape;312;g20dbaac65cd_0_58"/>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HERANÇA - MÚLTIPLA</a:t>
            </a:r>
            <a:endParaRPr b="1" i="0" sz="6000" u="none" cap="none" strike="noStrike">
              <a:solidFill>
                <a:srgbClr val="D9BD34"/>
              </a:solidFill>
              <a:latin typeface="Calibri"/>
              <a:ea typeface="Calibri"/>
              <a:cs typeface="Calibri"/>
              <a:sym typeface="Calibri"/>
            </a:endParaRPr>
          </a:p>
        </p:txBody>
      </p:sp>
      <p:pic>
        <p:nvPicPr>
          <p:cNvPr id="313" name="Google Shape;313;g20dbaac65cd_0_58"/>
          <p:cNvPicPr preferRelativeResize="0"/>
          <p:nvPr/>
        </p:nvPicPr>
        <p:blipFill rotWithShape="1">
          <a:blip r:embed="rId3">
            <a:alphaModFix/>
          </a:blip>
          <a:srcRect b="3769" l="20589" r="57344" t="50966"/>
          <a:stretch/>
        </p:blipFill>
        <p:spPr>
          <a:xfrm>
            <a:off x="376475" y="6268550"/>
            <a:ext cx="2269076" cy="2820500"/>
          </a:xfrm>
          <a:prstGeom prst="rect">
            <a:avLst/>
          </a:prstGeom>
          <a:noFill/>
          <a:ln>
            <a:noFill/>
          </a:ln>
        </p:spPr>
      </p:pic>
      <p:pic>
        <p:nvPicPr>
          <p:cNvPr id="314" name="Google Shape;314;g20dbaac65cd_0_58"/>
          <p:cNvPicPr preferRelativeResize="0"/>
          <p:nvPr/>
        </p:nvPicPr>
        <p:blipFill rotWithShape="1">
          <a:blip r:embed="rId3">
            <a:alphaModFix/>
          </a:blip>
          <a:srcRect b="2827" l="62555" r="15947" t="51907"/>
          <a:stretch/>
        </p:blipFill>
        <p:spPr>
          <a:xfrm>
            <a:off x="8925250" y="6335050"/>
            <a:ext cx="2210550" cy="2820500"/>
          </a:xfrm>
          <a:prstGeom prst="rect">
            <a:avLst/>
          </a:prstGeom>
          <a:noFill/>
          <a:ln>
            <a:noFill/>
          </a:ln>
        </p:spPr>
      </p:pic>
      <p:sp>
        <p:nvSpPr>
          <p:cNvPr id="315" name="Google Shape;315;g20dbaac65cd_0_58"/>
          <p:cNvSpPr txBox="1"/>
          <p:nvPr/>
        </p:nvSpPr>
        <p:spPr>
          <a:xfrm>
            <a:off x="10913675" y="6416825"/>
            <a:ext cx="6960300" cy="24012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E95D3"/>
                </a:solidFill>
                <a:latin typeface="Courier New"/>
                <a:ea typeface="Courier New"/>
                <a:cs typeface="Courier New"/>
                <a:sym typeface="Courier New"/>
              </a:rPr>
              <a:t>class</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Pai</a:t>
            </a:r>
            <a:r>
              <a:rPr b="0" i="0" lang="en-US" sz="1800" u="none" cap="none" strike="noStrike">
                <a:solidFill>
                  <a:srgbClr val="FFFFFF"/>
                </a:solidFill>
                <a:latin typeface="Courier New"/>
                <a:ea typeface="Courier New"/>
                <a:cs typeface="Courier New"/>
                <a:sym typeface="Courier New"/>
              </a:rPr>
              <a:t>(</a:t>
            </a:r>
            <a:r>
              <a:rPr b="0" i="0" lang="en-US" sz="1800" u="none" cap="none" strike="noStrike">
                <a:solidFill>
                  <a:srgbClr val="F22C3D"/>
                </a:solidFill>
                <a:latin typeface="Courier New"/>
                <a:ea typeface="Courier New"/>
                <a:cs typeface="Courier New"/>
                <a:sym typeface="Courier New"/>
              </a:rPr>
              <a:t>Base</a:t>
            </a:r>
            <a:r>
              <a:rPr b="0" i="0" lang="en-US" sz="1800" u="none" cap="none" strike="noStrike">
                <a:solidFill>
                  <a:srgbClr val="FFFFFF"/>
                </a:solidFill>
                <a:latin typeface="Courier New"/>
                <a:ea typeface="Courier New"/>
                <a:cs typeface="Courier New"/>
                <a:sym typeface="Courier New"/>
              </a:rPr>
              <a:t>):</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__init__</a:t>
            </a:r>
            <a:r>
              <a:rPr b="0" i="0" lang="en-US" sz="1800" u="none" cap="none" strike="noStrike">
                <a:solidFill>
                  <a:srgbClr val="FFFFFF"/>
                </a:solidFill>
                <a:latin typeface="Courier New"/>
                <a:ea typeface="Courier New"/>
                <a:cs typeface="Courier New"/>
                <a:sym typeface="Courier New"/>
              </a:rPr>
              <a:t>(self, nome, cor_olho, cor_cabelo):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E9950C"/>
                </a:solidFill>
                <a:latin typeface="Courier New"/>
                <a:ea typeface="Courier New"/>
                <a:cs typeface="Courier New"/>
                <a:sym typeface="Courier New"/>
              </a:rPr>
              <a:t>super</a:t>
            </a:r>
            <a:r>
              <a:rPr b="0" i="0" lang="en-US" sz="1800" u="none" cap="none" strike="noStrike">
                <a:solidFill>
                  <a:srgbClr val="FFFFFF"/>
                </a:solidFill>
                <a:latin typeface="Courier New"/>
                <a:ea typeface="Courier New"/>
                <a:cs typeface="Courier New"/>
                <a:sym typeface="Courier New"/>
              </a:rPr>
              <a:t>().__init__(nome, cor_olho)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self.cor_cabelo = cor_cabelo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cantar</a:t>
            </a:r>
            <a:r>
              <a:rPr b="0" i="0" lang="en-US" sz="1800" u="none" cap="none" strike="noStrike">
                <a:solidFill>
                  <a:srgbClr val="FFFFFF"/>
                </a:solidFill>
                <a:latin typeface="Courier New"/>
                <a:ea typeface="Courier New"/>
                <a:cs typeface="Courier New"/>
                <a:sym typeface="Courier New"/>
              </a:rPr>
              <a:t>(self):</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return</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00A67D"/>
                </a:solidFill>
                <a:latin typeface="Courier New"/>
                <a:ea typeface="Courier New"/>
                <a:cs typeface="Courier New"/>
                <a:sym typeface="Courier New"/>
              </a:rPr>
              <a:t>f"{self.nome} está cantando."</a:t>
            </a:r>
            <a:endParaRPr b="0" i="0" sz="1800" u="none" cap="none" strike="noStrike">
              <a:solidFill>
                <a:srgbClr val="2E95D3"/>
              </a:solidFill>
              <a:latin typeface="Courier New"/>
              <a:ea typeface="Courier New"/>
              <a:cs typeface="Courier New"/>
              <a:sym typeface="Courier New"/>
            </a:endParaRPr>
          </a:p>
        </p:txBody>
      </p:sp>
      <p:sp>
        <p:nvSpPr>
          <p:cNvPr id="316" name="Google Shape;316;g20dbaac65cd_0_58"/>
          <p:cNvSpPr txBox="1"/>
          <p:nvPr/>
        </p:nvSpPr>
        <p:spPr>
          <a:xfrm>
            <a:off x="2468950" y="6335050"/>
            <a:ext cx="6274200" cy="24012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E95D3"/>
                </a:solidFill>
                <a:latin typeface="Courier New"/>
                <a:ea typeface="Courier New"/>
                <a:cs typeface="Courier New"/>
                <a:sym typeface="Courier New"/>
              </a:rPr>
              <a:t>class</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Mae</a:t>
            </a:r>
            <a:r>
              <a:rPr b="0" i="0" lang="en-US" sz="1800" u="none" cap="none" strike="noStrike">
                <a:solidFill>
                  <a:srgbClr val="FFFFFF"/>
                </a:solidFill>
                <a:latin typeface="Courier New"/>
                <a:ea typeface="Courier New"/>
                <a:cs typeface="Courier New"/>
                <a:sym typeface="Courier New"/>
              </a:rPr>
              <a:t>(</a:t>
            </a:r>
            <a:r>
              <a:rPr b="0" i="0" lang="en-US" sz="1800" u="none" cap="none" strike="noStrike">
                <a:solidFill>
                  <a:srgbClr val="F22C3D"/>
                </a:solidFill>
                <a:latin typeface="Courier New"/>
                <a:ea typeface="Courier New"/>
                <a:cs typeface="Courier New"/>
                <a:sym typeface="Courier New"/>
              </a:rPr>
              <a:t>Base</a:t>
            </a:r>
            <a:r>
              <a:rPr b="0" i="0" lang="en-US" sz="1800" u="none" cap="none" strike="noStrike">
                <a:solidFill>
                  <a:srgbClr val="FFFFFF"/>
                </a:solidFill>
                <a:latin typeface="Courier New"/>
                <a:ea typeface="Courier New"/>
                <a:cs typeface="Courier New"/>
                <a:sym typeface="Courier New"/>
              </a:rPr>
              <a:t>):</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__init__</a:t>
            </a:r>
            <a:r>
              <a:rPr b="0" i="0" lang="en-US" sz="1800" u="none" cap="none" strike="noStrike">
                <a:solidFill>
                  <a:srgbClr val="FFFFFF"/>
                </a:solidFill>
                <a:latin typeface="Courier New"/>
                <a:ea typeface="Courier New"/>
                <a:cs typeface="Courier New"/>
                <a:sym typeface="Courier New"/>
              </a:rPr>
              <a:t>(self, nome, cor_olho, cor_pele):</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E9950C"/>
                </a:solidFill>
                <a:latin typeface="Courier New"/>
                <a:ea typeface="Courier New"/>
                <a:cs typeface="Courier New"/>
                <a:sym typeface="Courier New"/>
              </a:rPr>
              <a:t>super</a:t>
            </a:r>
            <a:r>
              <a:rPr b="0" i="0" lang="en-US" sz="1800" u="none" cap="none" strike="noStrike">
                <a:solidFill>
                  <a:srgbClr val="FFFFFF"/>
                </a:solidFill>
                <a:latin typeface="Courier New"/>
                <a:ea typeface="Courier New"/>
                <a:cs typeface="Courier New"/>
                <a:sym typeface="Courier New"/>
              </a:rPr>
              <a:t>().__init__(nome, cor_olho)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self.cor_pele = cor_pele</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dancar</a:t>
            </a:r>
            <a:r>
              <a:rPr b="0" i="0" lang="en-US" sz="1800" u="none" cap="none" strike="noStrike">
                <a:solidFill>
                  <a:srgbClr val="FFFFFF"/>
                </a:solidFill>
                <a:latin typeface="Courier New"/>
                <a:ea typeface="Courier New"/>
                <a:cs typeface="Courier New"/>
                <a:sym typeface="Courier New"/>
              </a:rPr>
              <a:t>(self):</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return</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00A67D"/>
                </a:solidFill>
                <a:latin typeface="Courier New"/>
                <a:ea typeface="Courier New"/>
                <a:cs typeface="Courier New"/>
                <a:sym typeface="Courier New"/>
              </a:rPr>
              <a:t>f"{self.nome} está dançando."</a:t>
            </a:r>
            <a:endParaRPr b="0" i="0" sz="1800" u="none" cap="none" strike="noStrike">
              <a:solidFill>
                <a:srgbClr val="2E95D3"/>
              </a:solidFill>
              <a:latin typeface="Courier New"/>
              <a:ea typeface="Courier New"/>
              <a:cs typeface="Courier New"/>
              <a:sym typeface="Courier New"/>
            </a:endParaRPr>
          </a:p>
        </p:txBody>
      </p:sp>
      <p:pic>
        <p:nvPicPr>
          <p:cNvPr id="317" name="Google Shape;317;g20dbaac65cd_0_58"/>
          <p:cNvPicPr preferRelativeResize="0"/>
          <p:nvPr/>
        </p:nvPicPr>
        <p:blipFill rotWithShape="1">
          <a:blip r:embed="rId3">
            <a:alphaModFix/>
          </a:blip>
          <a:srcRect b="61326" l="41347" r="13600" t="2154"/>
          <a:stretch/>
        </p:blipFill>
        <p:spPr>
          <a:xfrm>
            <a:off x="5744825" y="2291212"/>
            <a:ext cx="4632825" cy="2275575"/>
          </a:xfrm>
          <a:prstGeom prst="rect">
            <a:avLst/>
          </a:prstGeom>
          <a:noFill/>
          <a:ln>
            <a:noFill/>
          </a:ln>
        </p:spPr>
      </p:pic>
      <p:sp>
        <p:nvSpPr>
          <p:cNvPr id="318" name="Google Shape;318;g20dbaac65cd_0_58"/>
          <p:cNvSpPr txBox="1"/>
          <p:nvPr/>
        </p:nvSpPr>
        <p:spPr>
          <a:xfrm>
            <a:off x="7866450" y="2291225"/>
            <a:ext cx="6274200" cy="35865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2E95D3"/>
                </a:solidFill>
                <a:latin typeface="Courier New"/>
                <a:ea typeface="Courier New"/>
                <a:cs typeface="Courier New"/>
                <a:sym typeface="Courier New"/>
              </a:rPr>
              <a:t>class</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F22C3D"/>
                </a:solidFill>
                <a:latin typeface="Courier New"/>
                <a:ea typeface="Courier New"/>
                <a:cs typeface="Courier New"/>
                <a:sym typeface="Courier New"/>
              </a:rPr>
              <a:t>Base</a:t>
            </a:r>
            <a:r>
              <a:rPr b="0" i="0" lang="en-US" sz="1700" u="none" cap="none" strike="noStrike">
                <a:solidFill>
                  <a:srgbClr val="FFFFFF"/>
                </a:solidFill>
                <a:latin typeface="Courier New"/>
                <a:ea typeface="Courier New"/>
                <a:cs typeface="Courier New"/>
                <a:sym typeface="Courier New"/>
              </a:rPr>
              <a:t>:</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2E95D3"/>
                </a:solidFill>
                <a:latin typeface="Courier New"/>
                <a:ea typeface="Courier New"/>
                <a:cs typeface="Courier New"/>
                <a:sym typeface="Courier New"/>
              </a:rPr>
              <a:t>def</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F22C3D"/>
                </a:solidFill>
                <a:latin typeface="Courier New"/>
                <a:ea typeface="Courier New"/>
                <a:cs typeface="Courier New"/>
                <a:sym typeface="Courier New"/>
              </a:rPr>
              <a:t>__init__</a:t>
            </a:r>
            <a:r>
              <a:rPr b="0" i="0" lang="en-US" sz="1700" u="none" cap="none" strike="noStrike">
                <a:solidFill>
                  <a:srgbClr val="FFFFFF"/>
                </a:solidFill>
                <a:latin typeface="Courier New"/>
                <a:ea typeface="Courier New"/>
                <a:cs typeface="Courier New"/>
                <a:sym typeface="Courier New"/>
              </a:rPr>
              <a:t>(self, nome, cor_olho):</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self.nome = nome</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self.cor_olho = cor_olho</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endParaRPr b="0" i="0" sz="1700" u="none" cap="none" strike="noStrike">
              <a:solidFill>
                <a:srgbClr val="FFFFFF"/>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2E95D3"/>
                </a:solidFill>
                <a:latin typeface="Courier New"/>
                <a:ea typeface="Courier New"/>
                <a:cs typeface="Courier New"/>
                <a:sym typeface="Courier New"/>
              </a:rPr>
              <a:t>def</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F22C3D"/>
                </a:solidFill>
                <a:latin typeface="Courier New"/>
                <a:ea typeface="Courier New"/>
                <a:cs typeface="Courier New"/>
                <a:sym typeface="Courier New"/>
              </a:rPr>
              <a:t>andar</a:t>
            </a:r>
            <a:r>
              <a:rPr b="0" i="0" lang="en-US" sz="1700" u="none" cap="none" strike="noStrike">
                <a:solidFill>
                  <a:srgbClr val="FFFFFF"/>
                </a:solidFill>
                <a:latin typeface="Courier New"/>
                <a:ea typeface="Courier New"/>
                <a:cs typeface="Courier New"/>
                <a:sym typeface="Courier New"/>
              </a:rPr>
              <a:t>(self):</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2E95D3"/>
                </a:solidFill>
                <a:latin typeface="Courier New"/>
                <a:ea typeface="Courier New"/>
                <a:cs typeface="Courier New"/>
                <a:sym typeface="Courier New"/>
              </a:rPr>
              <a:t>return</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00A67D"/>
                </a:solidFill>
                <a:latin typeface="Courier New"/>
                <a:ea typeface="Courier New"/>
                <a:cs typeface="Courier New"/>
                <a:sym typeface="Courier New"/>
              </a:rPr>
              <a:t>f"{self.nome} está andando."</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endParaRPr b="0" i="0" sz="1700" u="none" cap="none" strike="noStrike">
              <a:solidFill>
                <a:srgbClr val="FFFFFF"/>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2E95D3"/>
                </a:solidFill>
                <a:latin typeface="Courier New"/>
                <a:ea typeface="Courier New"/>
                <a:cs typeface="Courier New"/>
                <a:sym typeface="Courier New"/>
              </a:rPr>
              <a:t>def</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F22C3D"/>
                </a:solidFill>
                <a:latin typeface="Courier New"/>
                <a:ea typeface="Courier New"/>
                <a:cs typeface="Courier New"/>
                <a:sym typeface="Courier New"/>
              </a:rPr>
              <a:t>comer</a:t>
            </a:r>
            <a:r>
              <a:rPr b="0" i="0" lang="en-US" sz="1700" u="none" cap="none" strike="noStrike">
                <a:solidFill>
                  <a:srgbClr val="FFFFFF"/>
                </a:solidFill>
                <a:latin typeface="Courier New"/>
                <a:ea typeface="Courier New"/>
                <a:cs typeface="Courier New"/>
                <a:sym typeface="Courier New"/>
              </a:rPr>
              <a:t>(self):</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2E95D3"/>
                </a:solidFill>
                <a:latin typeface="Courier New"/>
                <a:ea typeface="Courier New"/>
                <a:cs typeface="Courier New"/>
                <a:sym typeface="Courier New"/>
              </a:rPr>
              <a:t>return</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00A67D"/>
                </a:solidFill>
                <a:latin typeface="Courier New"/>
                <a:ea typeface="Courier New"/>
                <a:cs typeface="Courier New"/>
                <a:sym typeface="Courier New"/>
              </a:rPr>
              <a:t>f"{self.nome} está comendo."</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endParaRPr b="0" i="0" sz="1700" u="none" cap="none" strike="noStrike">
              <a:solidFill>
                <a:srgbClr val="FFFFFF"/>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2E95D3"/>
                </a:solidFill>
                <a:latin typeface="Courier New"/>
                <a:ea typeface="Courier New"/>
                <a:cs typeface="Courier New"/>
                <a:sym typeface="Courier New"/>
              </a:rPr>
              <a:t>def</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F22C3D"/>
                </a:solidFill>
                <a:latin typeface="Courier New"/>
                <a:ea typeface="Courier New"/>
                <a:cs typeface="Courier New"/>
                <a:sym typeface="Courier New"/>
              </a:rPr>
              <a:t>dormir</a:t>
            </a:r>
            <a:r>
              <a:rPr b="0" i="0" lang="en-US" sz="1700" u="none" cap="none" strike="noStrike">
                <a:solidFill>
                  <a:srgbClr val="FFFFFF"/>
                </a:solidFill>
                <a:latin typeface="Courier New"/>
                <a:ea typeface="Courier New"/>
                <a:cs typeface="Courier New"/>
                <a:sym typeface="Courier New"/>
              </a:rPr>
              <a:t>(self):</a:t>
            </a:r>
            <a:endParaRPr b="0" i="0" sz="17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2E95D3"/>
                </a:solidFill>
                <a:latin typeface="Courier New"/>
                <a:ea typeface="Courier New"/>
                <a:cs typeface="Courier New"/>
                <a:sym typeface="Courier New"/>
              </a:rPr>
              <a:t>return</a:t>
            </a:r>
            <a:r>
              <a:rPr b="0" i="0" lang="en-US" sz="1700" u="none" cap="none" strike="noStrike">
                <a:solidFill>
                  <a:srgbClr val="FFFFFF"/>
                </a:solidFill>
                <a:latin typeface="Courier New"/>
                <a:ea typeface="Courier New"/>
                <a:cs typeface="Courier New"/>
                <a:sym typeface="Courier New"/>
              </a:rPr>
              <a:t> </a:t>
            </a:r>
            <a:r>
              <a:rPr b="0" i="0" lang="en-US" sz="1700" u="none" cap="none" strike="noStrike">
                <a:solidFill>
                  <a:srgbClr val="00A67D"/>
                </a:solidFill>
                <a:latin typeface="Courier New"/>
                <a:ea typeface="Courier New"/>
                <a:cs typeface="Courier New"/>
                <a:sym typeface="Courier New"/>
              </a:rPr>
              <a:t>f"{self.nome} está dormindo."</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0dbaac65cd_0_42"/>
          <p:cNvSpPr/>
          <p:nvPr/>
        </p:nvSpPr>
        <p:spPr>
          <a:xfrm>
            <a:off x="376475" y="2027925"/>
            <a:ext cx="17651700" cy="798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4" name="Google Shape;324;g20dbaac65cd_0_42"/>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5" name="Google Shape;325;g20dbaac65cd_0_42"/>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HERANÇA- MÚLTIPLA </a:t>
            </a:r>
            <a:endParaRPr b="1" i="0" sz="6000" u="none" cap="none" strike="noStrike">
              <a:solidFill>
                <a:srgbClr val="D9BD34"/>
              </a:solidFill>
              <a:latin typeface="Calibri"/>
              <a:ea typeface="Calibri"/>
              <a:cs typeface="Calibri"/>
              <a:sym typeface="Calibri"/>
            </a:endParaRPr>
          </a:p>
        </p:txBody>
      </p:sp>
      <p:pic>
        <p:nvPicPr>
          <p:cNvPr id="326" name="Google Shape;326;g20dbaac65cd_0_42"/>
          <p:cNvPicPr preferRelativeResize="0"/>
          <p:nvPr/>
        </p:nvPicPr>
        <p:blipFill rotWithShape="1">
          <a:blip r:embed="rId3">
            <a:alphaModFix/>
          </a:blip>
          <a:srcRect b="3769" l="20589" r="57344" t="50966"/>
          <a:stretch/>
        </p:blipFill>
        <p:spPr>
          <a:xfrm>
            <a:off x="547700" y="2301075"/>
            <a:ext cx="2269076" cy="2820500"/>
          </a:xfrm>
          <a:prstGeom prst="rect">
            <a:avLst/>
          </a:prstGeom>
          <a:noFill/>
          <a:ln>
            <a:noFill/>
          </a:ln>
        </p:spPr>
      </p:pic>
      <p:pic>
        <p:nvPicPr>
          <p:cNvPr id="327" name="Google Shape;327;g20dbaac65cd_0_42"/>
          <p:cNvPicPr preferRelativeResize="0"/>
          <p:nvPr/>
        </p:nvPicPr>
        <p:blipFill rotWithShape="1">
          <a:blip r:embed="rId3">
            <a:alphaModFix/>
          </a:blip>
          <a:srcRect b="2827" l="62555" r="15947" t="51907"/>
          <a:stretch/>
        </p:blipFill>
        <p:spPr>
          <a:xfrm>
            <a:off x="8913500" y="2215025"/>
            <a:ext cx="2210550" cy="2820500"/>
          </a:xfrm>
          <a:prstGeom prst="rect">
            <a:avLst/>
          </a:prstGeom>
          <a:noFill/>
          <a:ln>
            <a:noFill/>
          </a:ln>
        </p:spPr>
      </p:pic>
      <p:sp>
        <p:nvSpPr>
          <p:cNvPr id="328" name="Google Shape;328;g20dbaac65cd_0_42"/>
          <p:cNvSpPr txBox="1"/>
          <p:nvPr/>
        </p:nvSpPr>
        <p:spPr>
          <a:xfrm>
            <a:off x="10913675" y="2301075"/>
            <a:ext cx="6960300" cy="24012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E95D3"/>
                </a:solidFill>
                <a:latin typeface="Courier New"/>
                <a:ea typeface="Courier New"/>
                <a:cs typeface="Courier New"/>
                <a:sym typeface="Courier New"/>
              </a:rPr>
              <a:t>class</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Pai</a:t>
            </a:r>
            <a:r>
              <a:rPr b="0" i="0" lang="en-US" sz="1800" u="none" cap="none" strike="noStrike">
                <a:solidFill>
                  <a:srgbClr val="FFFFFF"/>
                </a:solidFill>
                <a:latin typeface="Courier New"/>
                <a:ea typeface="Courier New"/>
                <a:cs typeface="Courier New"/>
                <a:sym typeface="Courier New"/>
              </a:rPr>
              <a:t>(</a:t>
            </a:r>
            <a:r>
              <a:rPr b="0" i="0" lang="en-US" sz="1800" u="none" cap="none" strike="noStrike">
                <a:solidFill>
                  <a:srgbClr val="F22C3D"/>
                </a:solidFill>
                <a:latin typeface="Courier New"/>
                <a:ea typeface="Courier New"/>
                <a:cs typeface="Courier New"/>
                <a:sym typeface="Courier New"/>
              </a:rPr>
              <a:t>Base</a:t>
            </a:r>
            <a:r>
              <a:rPr b="0" i="0" lang="en-US" sz="1800" u="none" cap="none" strike="noStrike">
                <a:solidFill>
                  <a:srgbClr val="FFFFFF"/>
                </a:solidFill>
                <a:latin typeface="Courier New"/>
                <a:ea typeface="Courier New"/>
                <a:cs typeface="Courier New"/>
                <a:sym typeface="Courier New"/>
              </a:rPr>
              <a:t>):</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__init__</a:t>
            </a:r>
            <a:r>
              <a:rPr b="0" i="0" lang="en-US" sz="1800" u="none" cap="none" strike="noStrike">
                <a:solidFill>
                  <a:srgbClr val="FFFFFF"/>
                </a:solidFill>
                <a:latin typeface="Courier New"/>
                <a:ea typeface="Courier New"/>
                <a:cs typeface="Courier New"/>
                <a:sym typeface="Courier New"/>
              </a:rPr>
              <a:t>(self, nome, cor_olho, cor_cabelo):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E9950C"/>
                </a:solidFill>
                <a:latin typeface="Courier New"/>
                <a:ea typeface="Courier New"/>
                <a:cs typeface="Courier New"/>
                <a:sym typeface="Courier New"/>
              </a:rPr>
              <a:t>super</a:t>
            </a:r>
            <a:r>
              <a:rPr b="0" i="0" lang="en-US" sz="1800" u="none" cap="none" strike="noStrike">
                <a:solidFill>
                  <a:srgbClr val="FFFFFF"/>
                </a:solidFill>
                <a:latin typeface="Courier New"/>
                <a:ea typeface="Courier New"/>
                <a:cs typeface="Courier New"/>
                <a:sym typeface="Courier New"/>
              </a:rPr>
              <a:t>().__init__(nome, cor_olho)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self.cor_cabelo = cor_cabelo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cantar</a:t>
            </a:r>
            <a:r>
              <a:rPr b="0" i="0" lang="en-US" sz="1800" u="none" cap="none" strike="noStrike">
                <a:solidFill>
                  <a:srgbClr val="FFFFFF"/>
                </a:solidFill>
                <a:latin typeface="Courier New"/>
                <a:ea typeface="Courier New"/>
                <a:cs typeface="Courier New"/>
                <a:sym typeface="Courier New"/>
              </a:rPr>
              <a:t>(self):</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return</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00A67D"/>
                </a:solidFill>
                <a:latin typeface="Courier New"/>
                <a:ea typeface="Courier New"/>
                <a:cs typeface="Courier New"/>
                <a:sym typeface="Courier New"/>
              </a:rPr>
              <a:t>f"{self.nome} está cantando."</a:t>
            </a:r>
            <a:endParaRPr b="0" i="0" sz="1800" u="none" cap="none" strike="noStrike">
              <a:solidFill>
                <a:srgbClr val="2E95D3"/>
              </a:solidFill>
              <a:latin typeface="Courier New"/>
              <a:ea typeface="Courier New"/>
              <a:cs typeface="Courier New"/>
              <a:sym typeface="Courier New"/>
            </a:endParaRPr>
          </a:p>
        </p:txBody>
      </p:sp>
      <p:sp>
        <p:nvSpPr>
          <p:cNvPr id="329" name="Google Shape;329;g20dbaac65cd_0_42"/>
          <p:cNvSpPr txBox="1"/>
          <p:nvPr/>
        </p:nvSpPr>
        <p:spPr>
          <a:xfrm>
            <a:off x="2639300" y="2360400"/>
            <a:ext cx="6274200" cy="24012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2E95D3"/>
                </a:solidFill>
                <a:latin typeface="Courier New"/>
                <a:ea typeface="Courier New"/>
                <a:cs typeface="Courier New"/>
                <a:sym typeface="Courier New"/>
              </a:rPr>
              <a:t>class</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Mae</a:t>
            </a:r>
            <a:r>
              <a:rPr b="0" i="0" lang="en-US" sz="1800" u="none" cap="none" strike="noStrike">
                <a:solidFill>
                  <a:srgbClr val="FFFFFF"/>
                </a:solidFill>
                <a:latin typeface="Courier New"/>
                <a:ea typeface="Courier New"/>
                <a:cs typeface="Courier New"/>
                <a:sym typeface="Courier New"/>
              </a:rPr>
              <a:t>(</a:t>
            </a:r>
            <a:r>
              <a:rPr b="0" i="0" lang="en-US" sz="1800" u="none" cap="none" strike="noStrike">
                <a:solidFill>
                  <a:srgbClr val="F22C3D"/>
                </a:solidFill>
                <a:latin typeface="Courier New"/>
                <a:ea typeface="Courier New"/>
                <a:cs typeface="Courier New"/>
                <a:sym typeface="Courier New"/>
              </a:rPr>
              <a:t>Base</a:t>
            </a:r>
            <a:r>
              <a:rPr b="0" i="0" lang="en-US" sz="1800" u="none" cap="none" strike="noStrike">
                <a:solidFill>
                  <a:srgbClr val="FFFFFF"/>
                </a:solidFill>
                <a:latin typeface="Courier New"/>
                <a:ea typeface="Courier New"/>
                <a:cs typeface="Courier New"/>
                <a:sym typeface="Courier New"/>
              </a:rPr>
              <a:t>):</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__init__</a:t>
            </a:r>
            <a:r>
              <a:rPr b="0" i="0" lang="en-US" sz="1800" u="none" cap="none" strike="noStrike">
                <a:solidFill>
                  <a:srgbClr val="FFFFFF"/>
                </a:solidFill>
                <a:latin typeface="Courier New"/>
                <a:ea typeface="Courier New"/>
                <a:cs typeface="Courier New"/>
                <a:sym typeface="Courier New"/>
              </a:rPr>
              <a:t>(self, nome, cor_olho, cor_pele):</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E9950C"/>
                </a:solidFill>
                <a:latin typeface="Courier New"/>
                <a:ea typeface="Courier New"/>
                <a:cs typeface="Courier New"/>
                <a:sym typeface="Courier New"/>
              </a:rPr>
              <a:t>super</a:t>
            </a:r>
            <a:r>
              <a:rPr b="0" i="0" lang="en-US" sz="1800" u="none" cap="none" strike="noStrike">
                <a:solidFill>
                  <a:srgbClr val="FFFFFF"/>
                </a:solidFill>
                <a:latin typeface="Courier New"/>
                <a:ea typeface="Courier New"/>
                <a:cs typeface="Courier New"/>
                <a:sym typeface="Courier New"/>
              </a:rPr>
              <a:t>().__init__(nome, cor_olho)</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ourier New"/>
                <a:ea typeface="Courier New"/>
                <a:cs typeface="Courier New"/>
                <a:sym typeface="Courier New"/>
              </a:rPr>
              <a:t>        self.cor_pele = cor_pele</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def</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F22C3D"/>
                </a:solidFill>
                <a:latin typeface="Courier New"/>
                <a:ea typeface="Courier New"/>
                <a:cs typeface="Courier New"/>
                <a:sym typeface="Courier New"/>
              </a:rPr>
              <a:t>dancar</a:t>
            </a:r>
            <a:r>
              <a:rPr b="0" i="0" lang="en-US" sz="1800" u="none" cap="none" strike="noStrike">
                <a:solidFill>
                  <a:srgbClr val="FFFFFF"/>
                </a:solidFill>
                <a:latin typeface="Courier New"/>
                <a:ea typeface="Courier New"/>
                <a:cs typeface="Courier New"/>
                <a:sym typeface="Courier New"/>
              </a:rPr>
              <a:t>(self):</a:t>
            </a:r>
            <a:endParaRPr b="0" i="0" sz="18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2E95D3"/>
                </a:solidFill>
                <a:latin typeface="Courier New"/>
                <a:ea typeface="Courier New"/>
                <a:cs typeface="Courier New"/>
                <a:sym typeface="Courier New"/>
              </a:rPr>
              <a:t>return</a:t>
            </a:r>
            <a:r>
              <a:rPr b="0" i="0" lang="en-US" sz="1800" u="none" cap="none" strike="noStrike">
                <a:solidFill>
                  <a:srgbClr val="FFFFFF"/>
                </a:solidFill>
                <a:latin typeface="Courier New"/>
                <a:ea typeface="Courier New"/>
                <a:cs typeface="Courier New"/>
                <a:sym typeface="Courier New"/>
              </a:rPr>
              <a:t> </a:t>
            </a:r>
            <a:r>
              <a:rPr b="0" i="0" lang="en-US" sz="1800" u="none" cap="none" strike="noStrike">
                <a:solidFill>
                  <a:srgbClr val="00A67D"/>
                </a:solidFill>
                <a:latin typeface="Courier New"/>
                <a:ea typeface="Courier New"/>
                <a:cs typeface="Courier New"/>
                <a:sym typeface="Courier New"/>
              </a:rPr>
              <a:t>f"{self.nome} está dançando."</a:t>
            </a:r>
            <a:endParaRPr b="0" i="0" sz="1800" u="none" cap="none" strike="noStrike">
              <a:solidFill>
                <a:srgbClr val="2E95D3"/>
              </a:solidFill>
              <a:latin typeface="Courier New"/>
              <a:ea typeface="Courier New"/>
              <a:cs typeface="Courier New"/>
              <a:sym typeface="Courier New"/>
            </a:endParaRPr>
          </a:p>
        </p:txBody>
      </p:sp>
      <p:pic>
        <p:nvPicPr>
          <p:cNvPr id="330" name="Google Shape;330;g20dbaac65cd_0_42"/>
          <p:cNvPicPr preferRelativeResize="0"/>
          <p:nvPr/>
        </p:nvPicPr>
        <p:blipFill rotWithShape="1">
          <a:blip r:embed="rId4">
            <a:alphaModFix/>
          </a:blip>
          <a:srcRect b="6798" l="87369" r="1527" t="17734"/>
          <a:stretch/>
        </p:blipFill>
        <p:spPr>
          <a:xfrm>
            <a:off x="2739875" y="6393850"/>
            <a:ext cx="2052501" cy="3158250"/>
          </a:xfrm>
          <a:prstGeom prst="rect">
            <a:avLst/>
          </a:prstGeom>
          <a:noFill/>
          <a:ln>
            <a:noFill/>
          </a:ln>
        </p:spPr>
      </p:pic>
      <p:sp>
        <p:nvSpPr>
          <p:cNvPr id="331" name="Google Shape;331;g20dbaac65cd_0_42"/>
          <p:cNvSpPr txBox="1"/>
          <p:nvPr/>
        </p:nvSpPr>
        <p:spPr>
          <a:xfrm>
            <a:off x="4704775" y="6456775"/>
            <a:ext cx="11781600" cy="2178000"/>
          </a:xfrm>
          <a:prstGeom prst="rect">
            <a:avLst/>
          </a:prstGeom>
          <a:solidFill>
            <a:srgbClr val="24242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2E95D3"/>
                </a:solidFill>
                <a:latin typeface="Courier New"/>
                <a:ea typeface="Courier New"/>
                <a:cs typeface="Courier New"/>
                <a:sym typeface="Courier New"/>
              </a:rPr>
              <a:t>class</a:t>
            </a: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F22C3D"/>
                </a:solidFill>
                <a:latin typeface="Courier New"/>
                <a:ea typeface="Courier New"/>
                <a:cs typeface="Courier New"/>
                <a:sym typeface="Courier New"/>
              </a:rPr>
              <a:t>Filha</a:t>
            </a:r>
            <a:r>
              <a:rPr b="0" i="0" lang="en-US" sz="1850" u="none" cap="none" strike="noStrike">
                <a:solidFill>
                  <a:srgbClr val="FFFFFF"/>
                </a:solidFill>
                <a:latin typeface="Courier New"/>
                <a:ea typeface="Courier New"/>
                <a:cs typeface="Courier New"/>
                <a:sym typeface="Courier New"/>
              </a:rPr>
              <a:t>(Mae, Pai):</a:t>
            </a:r>
            <a:endParaRPr b="0" i="0" sz="185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2E95D3"/>
                </a:solidFill>
                <a:latin typeface="Courier New"/>
                <a:ea typeface="Courier New"/>
                <a:cs typeface="Courier New"/>
                <a:sym typeface="Courier New"/>
              </a:rPr>
              <a:t>def</a:t>
            </a: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F22C3D"/>
                </a:solidFill>
                <a:latin typeface="Courier New"/>
                <a:ea typeface="Courier New"/>
                <a:cs typeface="Courier New"/>
                <a:sym typeface="Courier New"/>
              </a:rPr>
              <a:t>__init__</a:t>
            </a:r>
            <a:r>
              <a:rPr b="0" i="0" lang="en-US" sz="1850" u="none" cap="none" strike="noStrike">
                <a:solidFill>
                  <a:srgbClr val="FFFFFF"/>
                </a:solidFill>
                <a:latin typeface="Courier New"/>
                <a:ea typeface="Courier New"/>
                <a:cs typeface="Courier New"/>
                <a:sym typeface="Courier New"/>
              </a:rPr>
              <a:t>(self, nome, cor_olho, cor_pele, cor_cabelo):</a:t>
            </a:r>
            <a:endParaRPr b="0" i="0" sz="185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FFFFFF"/>
                </a:solidFill>
                <a:latin typeface="Courier New"/>
                <a:ea typeface="Courier New"/>
                <a:cs typeface="Courier New"/>
                <a:sym typeface="Courier New"/>
              </a:rPr>
              <a:t>        Mae.__init__(self, nome, cor_olho, cor_pele)</a:t>
            </a:r>
            <a:endParaRPr b="0" i="0" sz="185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FFFFFF"/>
                </a:solidFill>
                <a:latin typeface="Courier New"/>
                <a:ea typeface="Courier New"/>
                <a:cs typeface="Courier New"/>
                <a:sym typeface="Courier New"/>
              </a:rPr>
              <a:t>        Pai.__init__(self, nome, cor_olho, cor_cabelo)</a:t>
            </a:r>
            <a:endParaRPr b="0" i="0" sz="185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t/>
            </a:r>
            <a:endParaRPr b="0" i="0" sz="185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2E95D3"/>
                </a:solidFill>
                <a:latin typeface="Courier New"/>
                <a:ea typeface="Courier New"/>
                <a:cs typeface="Courier New"/>
                <a:sym typeface="Courier New"/>
              </a:rPr>
              <a:t>def</a:t>
            </a: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F22C3D"/>
                </a:solidFill>
                <a:latin typeface="Courier New"/>
                <a:ea typeface="Courier New"/>
                <a:cs typeface="Courier New"/>
                <a:sym typeface="Courier New"/>
              </a:rPr>
              <a:t>engatinhar</a:t>
            </a:r>
            <a:r>
              <a:rPr b="0" i="0" lang="en-US" sz="1850" u="none" cap="none" strike="noStrike">
                <a:solidFill>
                  <a:srgbClr val="FFFFFF"/>
                </a:solidFill>
                <a:latin typeface="Courier New"/>
                <a:ea typeface="Courier New"/>
                <a:cs typeface="Courier New"/>
                <a:sym typeface="Courier New"/>
              </a:rPr>
              <a:t>(self):</a:t>
            </a:r>
            <a:endParaRPr b="0" i="0" sz="185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2E95D3"/>
                </a:solidFill>
                <a:latin typeface="Courier New"/>
                <a:ea typeface="Courier New"/>
                <a:cs typeface="Courier New"/>
                <a:sym typeface="Courier New"/>
              </a:rPr>
              <a:t>return</a:t>
            </a:r>
            <a:r>
              <a:rPr b="0" i="0" lang="en-US" sz="1850" u="none" cap="none" strike="noStrike">
                <a:solidFill>
                  <a:srgbClr val="FFFFFF"/>
                </a:solidFill>
                <a:latin typeface="Courier New"/>
                <a:ea typeface="Courier New"/>
                <a:cs typeface="Courier New"/>
                <a:sym typeface="Courier New"/>
              </a:rPr>
              <a:t> </a:t>
            </a:r>
            <a:r>
              <a:rPr b="0" i="0" lang="en-US" sz="1850" u="none" cap="none" strike="noStrike">
                <a:solidFill>
                  <a:srgbClr val="00A67D"/>
                </a:solidFill>
                <a:latin typeface="Courier New"/>
                <a:ea typeface="Courier New"/>
                <a:cs typeface="Courier New"/>
                <a:sym typeface="Courier New"/>
              </a:rPr>
              <a:t>f"{self.nome} está engatinhando."</a:t>
            </a:r>
            <a:endParaRPr b="0" i="0" sz="2600" u="none" cap="none" strike="noStrike">
              <a:solidFill>
                <a:srgbClr val="2E95D3"/>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02fcdc784c_0_37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7" name="Google Shape;337;g202fcdc784c_0_376"/>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45720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ATIVIDADE 3</a:t>
            </a:r>
            <a:endParaRPr b="1" i="0" sz="6000" u="none" cap="none" strike="noStrike">
              <a:solidFill>
                <a:srgbClr val="D9BD34"/>
              </a:solidFill>
              <a:latin typeface="Calibri"/>
              <a:ea typeface="Calibri"/>
              <a:cs typeface="Calibri"/>
              <a:sym typeface="Calibri"/>
            </a:endParaRPr>
          </a:p>
        </p:txBody>
      </p:sp>
      <p:sp>
        <p:nvSpPr>
          <p:cNvPr id="338" name="Google Shape;338;g202fcdc784c_0_376"/>
          <p:cNvSpPr txBox="1"/>
          <p:nvPr/>
        </p:nvSpPr>
        <p:spPr>
          <a:xfrm>
            <a:off x="1175075" y="2202750"/>
            <a:ext cx="16511400" cy="578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Você foi contratado para desenvolver um sistema de gerenciamento de veículos para uma concessionária de automóveis. O sistema deve permitir que a concessionária gerencie diferentes tipos de veículos, como carros, motos e caminhões.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Classe base - Veiculo:</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Marca</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Modelo</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Ano de Fabricação</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Preço</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Exibir informações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5029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339" name="Google Shape;339;g202fcdc784c_0_376"/>
          <p:cNvSpPr txBox="1"/>
          <p:nvPr/>
        </p:nvSpPr>
        <p:spPr>
          <a:xfrm>
            <a:off x="8524075" y="3939150"/>
            <a:ext cx="70968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Classe derivada - Carro:</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número de portas</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tipo de combustível</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Classe derivada - Moto:</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cilindrada</a:t>
            </a:r>
            <a:endParaRPr b="0" i="0" sz="2800" u="none" cap="none" strike="noStrike">
              <a:solidFill>
                <a:schemeClr val="lt1"/>
              </a:solidFill>
              <a:latin typeface="Arial"/>
              <a:ea typeface="Arial"/>
              <a:cs typeface="Arial"/>
              <a:sym typeface="Arial"/>
            </a:endParaRPr>
          </a:p>
          <a:p>
            <a:pPr indent="-406400" lvl="0" marL="27432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tipo de partida</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340" name="Google Shape;340;g202fcdc784c_0_376"/>
          <p:cNvSpPr txBox="1"/>
          <p:nvPr/>
        </p:nvSpPr>
        <p:spPr>
          <a:xfrm>
            <a:off x="1343625" y="7327525"/>
            <a:ext cx="13621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Classe - Concessionaria (armazena uma lista de veículos)</a:t>
            </a:r>
            <a:endParaRPr b="0" i="0" sz="2800" u="none" cap="none" strike="noStrike">
              <a:solidFill>
                <a:schemeClr val="lt1"/>
              </a:solidFill>
              <a:latin typeface="Arial"/>
              <a:ea typeface="Arial"/>
              <a:cs typeface="Arial"/>
              <a:sym typeface="Arial"/>
            </a:endParaRPr>
          </a:p>
          <a:p>
            <a:pPr indent="-406400" lvl="0" marL="18288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Adicionar um veículo à lista.</a:t>
            </a:r>
            <a:endParaRPr b="0" i="0" sz="2800" u="none" cap="none" strike="noStrike">
              <a:solidFill>
                <a:schemeClr val="lt1"/>
              </a:solidFill>
              <a:latin typeface="Arial"/>
              <a:ea typeface="Arial"/>
              <a:cs typeface="Arial"/>
              <a:sym typeface="Arial"/>
            </a:endParaRPr>
          </a:p>
          <a:p>
            <a:pPr indent="-406400" lvl="0" marL="18288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Listar todos os veículos disponíveis na concessionária.</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02fcdc784c_0_27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6" name="Google Shape;346;g202fcdc784c_0_276"/>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POLIMORFISMO</a:t>
            </a:r>
            <a:endParaRPr b="1" i="0" sz="6000" u="none" cap="none" strike="noStrike">
              <a:solidFill>
                <a:srgbClr val="D9BD34"/>
              </a:solidFill>
              <a:latin typeface="Calibri"/>
              <a:ea typeface="Calibri"/>
              <a:cs typeface="Calibri"/>
              <a:sym typeface="Calibri"/>
            </a:endParaRPr>
          </a:p>
        </p:txBody>
      </p:sp>
      <p:sp>
        <p:nvSpPr>
          <p:cNvPr id="347" name="Google Shape;347;g202fcdc784c_0_276"/>
          <p:cNvSpPr txBox="1"/>
          <p:nvPr/>
        </p:nvSpPr>
        <p:spPr>
          <a:xfrm>
            <a:off x="673450" y="1926850"/>
            <a:ext cx="17398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polimorfismo é um dos princípios fundamentais da programação orientada a objetos e refere-se à capacidade de diferentes objetos responderem ao mesmo método de maneiras diferentes. </a:t>
            </a:r>
            <a:endParaRPr b="0" i="0" sz="2800" u="none" cap="none" strike="noStrike">
              <a:solidFill>
                <a:schemeClr val="lt1"/>
              </a:solidFill>
              <a:latin typeface="Arial"/>
              <a:ea typeface="Arial"/>
              <a:cs typeface="Arial"/>
              <a:sym typeface="Arial"/>
            </a:endParaRPr>
          </a:p>
        </p:txBody>
      </p:sp>
      <p:sp>
        <p:nvSpPr>
          <p:cNvPr id="348" name="Google Shape;348;g202fcdc784c_0_276"/>
          <p:cNvSpPr txBox="1"/>
          <p:nvPr/>
        </p:nvSpPr>
        <p:spPr>
          <a:xfrm>
            <a:off x="877050" y="4329550"/>
            <a:ext cx="5553600" cy="535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a:t>
            </a:r>
            <a:r>
              <a:rPr b="0" i="0" lang="en-US" sz="2800" u="none" cap="none" strike="noStrike">
                <a:solidFill>
                  <a:srgbClr val="D9BD34"/>
                </a:solidFill>
                <a:latin typeface="Arial"/>
                <a:ea typeface="Arial"/>
                <a:cs typeface="Arial"/>
                <a:sym typeface="Arial"/>
              </a:rPr>
              <a:t>polimorfismo </a:t>
            </a:r>
            <a:r>
              <a:rPr b="0" i="0" lang="en-US" sz="2800" u="none" cap="none" strike="noStrike">
                <a:solidFill>
                  <a:schemeClr val="lt1"/>
                </a:solidFill>
                <a:latin typeface="Arial"/>
                <a:ea typeface="Arial"/>
                <a:cs typeface="Arial"/>
                <a:sym typeface="Arial"/>
              </a:rPr>
              <a:t>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Classes derivadas podem ter implementações específicas para métodos definidos em uma classe base, de modo que esses métodos possam ser chamados de maneira uniforme, independentemente do tipo específico do objeto.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349" name="Google Shape;349;g202fcdc784c_0_276"/>
          <p:cNvSpPr/>
          <p:nvPr/>
        </p:nvSpPr>
        <p:spPr>
          <a:xfrm>
            <a:off x="7879775" y="3591450"/>
            <a:ext cx="7129200" cy="64014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350" name="Google Shape;350;g202fcdc784c_0_276"/>
          <p:cNvGrpSpPr/>
          <p:nvPr/>
        </p:nvGrpSpPr>
        <p:grpSpPr>
          <a:xfrm>
            <a:off x="8645875" y="3857863"/>
            <a:ext cx="5592513" cy="6173412"/>
            <a:chOff x="10117925" y="3895538"/>
            <a:chExt cx="5592513" cy="6173412"/>
          </a:xfrm>
        </p:grpSpPr>
        <p:pic>
          <p:nvPicPr>
            <p:cNvPr id="351" name="Google Shape;351;g202fcdc784c_0_276"/>
            <p:cNvPicPr preferRelativeResize="0"/>
            <p:nvPr/>
          </p:nvPicPr>
          <p:blipFill rotWithShape="1">
            <a:blip r:embed="rId3">
              <a:alphaModFix/>
            </a:blip>
            <a:srcRect b="0" l="0" r="0" t="0"/>
            <a:stretch/>
          </p:blipFill>
          <p:spPr>
            <a:xfrm rot="-5400000">
              <a:off x="10200304" y="4001586"/>
              <a:ext cx="5257797" cy="5045701"/>
            </a:xfrm>
            <a:prstGeom prst="rect">
              <a:avLst/>
            </a:prstGeom>
            <a:noFill/>
            <a:ln>
              <a:noFill/>
            </a:ln>
          </p:spPr>
        </p:pic>
        <p:pic>
          <p:nvPicPr>
            <p:cNvPr id="352" name="Google Shape;352;g202fcdc784c_0_276"/>
            <p:cNvPicPr preferRelativeResize="0"/>
            <p:nvPr/>
          </p:nvPicPr>
          <p:blipFill rotWithShape="1">
            <a:blip r:embed="rId4">
              <a:alphaModFix/>
            </a:blip>
            <a:srcRect b="0" l="0" r="0" t="0"/>
            <a:stretch/>
          </p:blipFill>
          <p:spPr>
            <a:xfrm>
              <a:off x="10306357" y="7924188"/>
              <a:ext cx="1071909" cy="1071912"/>
            </a:xfrm>
            <a:prstGeom prst="rect">
              <a:avLst/>
            </a:prstGeom>
            <a:noFill/>
            <a:ln>
              <a:noFill/>
            </a:ln>
          </p:spPr>
        </p:pic>
        <p:pic>
          <p:nvPicPr>
            <p:cNvPr id="353" name="Google Shape;353;g202fcdc784c_0_276"/>
            <p:cNvPicPr preferRelativeResize="0"/>
            <p:nvPr/>
          </p:nvPicPr>
          <p:blipFill rotWithShape="1">
            <a:blip r:embed="rId5">
              <a:alphaModFix/>
            </a:blip>
            <a:srcRect b="0" l="0" r="0" t="0"/>
            <a:stretch/>
          </p:blipFill>
          <p:spPr>
            <a:xfrm>
              <a:off x="11787030" y="8028210"/>
              <a:ext cx="863871" cy="863872"/>
            </a:xfrm>
            <a:prstGeom prst="rect">
              <a:avLst/>
            </a:prstGeom>
            <a:noFill/>
            <a:ln>
              <a:noFill/>
            </a:ln>
          </p:spPr>
        </p:pic>
        <p:sp>
          <p:nvSpPr>
            <p:cNvPr id="354" name="Google Shape;354;g202fcdc784c_0_276"/>
            <p:cNvSpPr txBox="1"/>
            <p:nvPr/>
          </p:nvSpPr>
          <p:spPr>
            <a:xfrm>
              <a:off x="11658275" y="4523200"/>
              <a:ext cx="23538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0" i="0" lang="en-US" sz="4100" u="none" cap="none" strike="noStrike">
                  <a:solidFill>
                    <a:srgbClr val="0D0D0D"/>
                  </a:solidFill>
                  <a:latin typeface="Arial"/>
                  <a:ea typeface="Arial"/>
                  <a:cs typeface="Arial"/>
                  <a:sym typeface="Arial"/>
                </a:rPr>
                <a:t>Animal</a:t>
              </a:r>
              <a:endParaRPr b="0" i="0" sz="2700" u="none" cap="none" strike="noStrike">
                <a:solidFill>
                  <a:srgbClr val="0D0D0D"/>
                </a:solidFill>
                <a:latin typeface="Arial"/>
                <a:ea typeface="Arial"/>
                <a:cs typeface="Arial"/>
                <a:sym typeface="Arial"/>
              </a:endParaRPr>
            </a:p>
          </p:txBody>
        </p:sp>
        <p:sp>
          <p:nvSpPr>
            <p:cNvPr id="355" name="Google Shape;355;g202fcdc784c_0_276"/>
            <p:cNvSpPr txBox="1"/>
            <p:nvPr/>
          </p:nvSpPr>
          <p:spPr>
            <a:xfrm>
              <a:off x="11658275" y="5115225"/>
              <a:ext cx="24192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0D0D0D"/>
                  </a:solidFill>
                  <a:latin typeface="Arial"/>
                  <a:ea typeface="Arial"/>
                  <a:cs typeface="Arial"/>
                  <a:sym typeface="Arial"/>
                </a:rPr>
                <a:t>emitir_som()</a:t>
              </a:r>
              <a:endParaRPr b="1" i="0" sz="900" u="none" cap="none" strike="noStrike">
                <a:solidFill>
                  <a:srgbClr val="0D0D0D"/>
                </a:solidFill>
                <a:latin typeface="Arial"/>
                <a:ea typeface="Arial"/>
                <a:cs typeface="Arial"/>
                <a:sym typeface="Arial"/>
              </a:endParaRPr>
            </a:p>
          </p:txBody>
        </p:sp>
        <p:sp>
          <p:nvSpPr>
            <p:cNvPr id="356" name="Google Shape;356;g202fcdc784c_0_276"/>
            <p:cNvSpPr txBox="1"/>
            <p:nvPr/>
          </p:nvSpPr>
          <p:spPr>
            <a:xfrm>
              <a:off x="10117925" y="8892075"/>
              <a:ext cx="1353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Gato</a:t>
              </a:r>
              <a:endParaRPr b="0" i="0" sz="2000" u="none" cap="none" strike="noStrike">
                <a:solidFill>
                  <a:schemeClr val="lt1"/>
                </a:solidFill>
                <a:latin typeface="Arial"/>
                <a:ea typeface="Arial"/>
                <a:cs typeface="Arial"/>
                <a:sym typeface="Arial"/>
              </a:endParaRPr>
            </a:p>
          </p:txBody>
        </p:sp>
        <p:sp>
          <p:nvSpPr>
            <p:cNvPr id="357" name="Google Shape;357;g202fcdc784c_0_276"/>
            <p:cNvSpPr txBox="1"/>
            <p:nvPr/>
          </p:nvSpPr>
          <p:spPr>
            <a:xfrm>
              <a:off x="10117925" y="9269450"/>
              <a:ext cx="1400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emitir_som()</a:t>
              </a:r>
              <a:endParaRPr b="1" i="0" sz="1500" u="none" cap="none" strike="noStrike">
                <a:solidFill>
                  <a:schemeClr val="lt1"/>
                </a:solidFill>
                <a:latin typeface="Arial"/>
                <a:ea typeface="Arial"/>
                <a:cs typeface="Arial"/>
                <a:sym typeface="Arial"/>
              </a:endParaRPr>
            </a:p>
          </p:txBody>
        </p:sp>
        <p:sp>
          <p:nvSpPr>
            <p:cNvPr id="358" name="Google Shape;358;g202fcdc784c_0_276"/>
            <p:cNvSpPr txBox="1"/>
            <p:nvPr/>
          </p:nvSpPr>
          <p:spPr>
            <a:xfrm>
              <a:off x="11518613" y="8892075"/>
              <a:ext cx="1353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Cao</a:t>
              </a:r>
              <a:endParaRPr b="0" i="0" sz="2000" u="none" cap="none" strike="noStrike">
                <a:solidFill>
                  <a:schemeClr val="lt1"/>
                </a:solidFill>
                <a:latin typeface="Arial"/>
                <a:ea typeface="Arial"/>
                <a:cs typeface="Arial"/>
                <a:sym typeface="Arial"/>
              </a:endParaRPr>
            </a:p>
          </p:txBody>
        </p:sp>
        <p:sp>
          <p:nvSpPr>
            <p:cNvPr id="359" name="Google Shape;359;g202fcdc784c_0_276"/>
            <p:cNvSpPr txBox="1"/>
            <p:nvPr/>
          </p:nvSpPr>
          <p:spPr>
            <a:xfrm>
              <a:off x="11518613" y="9269450"/>
              <a:ext cx="1400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emitir_som()</a:t>
              </a:r>
              <a:endParaRPr b="1" i="0" sz="1500" u="none" cap="none" strike="noStrike">
                <a:solidFill>
                  <a:schemeClr val="lt1"/>
                </a:solidFill>
                <a:latin typeface="Arial"/>
                <a:ea typeface="Arial"/>
                <a:cs typeface="Arial"/>
                <a:sym typeface="Arial"/>
              </a:endParaRPr>
            </a:p>
          </p:txBody>
        </p:sp>
        <p:sp>
          <p:nvSpPr>
            <p:cNvPr id="360" name="Google Shape;360;g202fcdc784c_0_276"/>
            <p:cNvSpPr txBox="1"/>
            <p:nvPr/>
          </p:nvSpPr>
          <p:spPr>
            <a:xfrm>
              <a:off x="12767038" y="8935375"/>
              <a:ext cx="1353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Humano</a:t>
              </a:r>
              <a:endParaRPr b="0" i="0" sz="2000" u="none" cap="none" strike="noStrike">
                <a:solidFill>
                  <a:schemeClr val="lt1"/>
                </a:solidFill>
                <a:latin typeface="Arial"/>
                <a:ea typeface="Arial"/>
                <a:cs typeface="Arial"/>
                <a:sym typeface="Arial"/>
              </a:endParaRPr>
            </a:p>
          </p:txBody>
        </p:sp>
        <p:sp>
          <p:nvSpPr>
            <p:cNvPr id="361" name="Google Shape;361;g202fcdc784c_0_276"/>
            <p:cNvSpPr txBox="1"/>
            <p:nvPr/>
          </p:nvSpPr>
          <p:spPr>
            <a:xfrm>
              <a:off x="12820288" y="9298150"/>
              <a:ext cx="1400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emitir_som()</a:t>
              </a:r>
              <a:endParaRPr b="1" i="0" sz="1500" u="none" cap="none" strike="noStrike">
                <a:solidFill>
                  <a:schemeClr val="lt1"/>
                </a:solidFill>
                <a:latin typeface="Arial"/>
                <a:ea typeface="Arial"/>
                <a:cs typeface="Arial"/>
                <a:sym typeface="Arial"/>
              </a:endParaRPr>
            </a:p>
          </p:txBody>
        </p:sp>
        <p:sp>
          <p:nvSpPr>
            <p:cNvPr id="362" name="Google Shape;362;g202fcdc784c_0_276"/>
            <p:cNvSpPr txBox="1"/>
            <p:nvPr/>
          </p:nvSpPr>
          <p:spPr>
            <a:xfrm>
              <a:off x="14256488" y="8959450"/>
              <a:ext cx="1353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Pintinho</a:t>
              </a:r>
              <a:endParaRPr b="0" i="0" sz="2000" u="none" cap="none" strike="noStrike">
                <a:solidFill>
                  <a:schemeClr val="lt1"/>
                </a:solidFill>
                <a:latin typeface="Arial"/>
                <a:ea typeface="Arial"/>
                <a:cs typeface="Arial"/>
                <a:sym typeface="Arial"/>
              </a:endParaRPr>
            </a:p>
          </p:txBody>
        </p:sp>
        <p:sp>
          <p:nvSpPr>
            <p:cNvPr id="363" name="Google Shape;363;g202fcdc784c_0_276"/>
            <p:cNvSpPr txBox="1"/>
            <p:nvPr/>
          </p:nvSpPr>
          <p:spPr>
            <a:xfrm>
              <a:off x="14309738" y="9322225"/>
              <a:ext cx="1400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emitir_som()</a:t>
              </a:r>
              <a:endParaRPr b="1" i="0" sz="1500" u="none" cap="none" strike="noStrike">
                <a:solidFill>
                  <a:schemeClr val="lt1"/>
                </a:solidFill>
                <a:latin typeface="Arial"/>
                <a:ea typeface="Arial"/>
                <a:cs typeface="Arial"/>
                <a:sym typeface="Arial"/>
              </a:endParaRPr>
            </a:p>
          </p:txBody>
        </p:sp>
        <p:pic>
          <p:nvPicPr>
            <p:cNvPr id="364" name="Google Shape;364;g202fcdc784c_0_276"/>
            <p:cNvPicPr preferRelativeResize="0"/>
            <p:nvPr/>
          </p:nvPicPr>
          <p:blipFill rotWithShape="1">
            <a:blip r:embed="rId6">
              <a:alphaModFix/>
            </a:blip>
            <a:srcRect b="0" l="0" r="0" t="0"/>
            <a:stretch/>
          </p:blipFill>
          <p:spPr>
            <a:xfrm>
              <a:off x="13011763" y="7986775"/>
              <a:ext cx="863875" cy="863875"/>
            </a:xfrm>
            <a:prstGeom prst="rect">
              <a:avLst/>
            </a:prstGeom>
            <a:noFill/>
            <a:ln>
              <a:noFill/>
            </a:ln>
          </p:spPr>
        </p:pic>
        <p:pic>
          <p:nvPicPr>
            <p:cNvPr id="365" name="Google Shape;365;g202fcdc784c_0_276"/>
            <p:cNvPicPr preferRelativeResize="0"/>
            <p:nvPr/>
          </p:nvPicPr>
          <p:blipFill rotWithShape="1">
            <a:blip r:embed="rId7">
              <a:alphaModFix/>
            </a:blip>
            <a:srcRect b="0" l="0" r="0" t="0"/>
            <a:stretch/>
          </p:blipFill>
          <p:spPr>
            <a:xfrm>
              <a:off x="14236500" y="8095600"/>
              <a:ext cx="863850" cy="863850"/>
            </a:xfrm>
            <a:prstGeom prst="rect">
              <a:avLst/>
            </a:prstGeom>
            <a:noFill/>
            <a:ln>
              <a:noFill/>
            </a:ln>
          </p:spPr>
        </p:pic>
        <p:sp>
          <p:nvSpPr>
            <p:cNvPr id="366" name="Google Shape;366;g202fcdc784c_0_276"/>
            <p:cNvSpPr txBox="1"/>
            <p:nvPr/>
          </p:nvSpPr>
          <p:spPr>
            <a:xfrm>
              <a:off x="10117925" y="9618650"/>
              <a:ext cx="12603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D9BD34"/>
                  </a:solidFill>
                  <a:latin typeface="Arial"/>
                  <a:ea typeface="Arial"/>
                  <a:cs typeface="Arial"/>
                  <a:sym typeface="Arial"/>
                </a:rPr>
                <a:t>miau!</a:t>
              </a:r>
              <a:endParaRPr b="1" i="0" sz="1500" u="none" cap="none" strike="noStrike">
                <a:solidFill>
                  <a:srgbClr val="D9BD34"/>
                </a:solidFill>
                <a:latin typeface="Arial"/>
                <a:ea typeface="Arial"/>
                <a:cs typeface="Arial"/>
                <a:sym typeface="Arial"/>
              </a:endParaRPr>
            </a:p>
          </p:txBody>
        </p:sp>
        <p:sp>
          <p:nvSpPr>
            <p:cNvPr id="367" name="Google Shape;367;g202fcdc784c_0_276"/>
            <p:cNvSpPr txBox="1"/>
            <p:nvPr/>
          </p:nvSpPr>
          <p:spPr>
            <a:xfrm>
              <a:off x="11518613" y="9618650"/>
              <a:ext cx="12603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D9BD34"/>
                  </a:solidFill>
                  <a:latin typeface="Arial"/>
                  <a:ea typeface="Arial"/>
                  <a:cs typeface="Arial"/>
                  <a:sym typeface="Arial"/>
                </a:rPr>
                <a:t>au au!</a:t>
              </a:r>
              <a:endParaRPr b="1" i="0" sz="1500" u="none" cap="none" strike="noStrike">
                <a:solidFill>
                  <a:srgbClr val="D9BD34"/>
                </a:solidFill>
                <a:latin typeface="Arial"/>
                <a:ea typeface="Arial"/>
                <a:cs typeface="Arial"/>
                <a:sym typeface="Arial"/>
              </a:endParaRPr>
            </a:p>
          </p:txBody>
        </p:sp>
        <p:sp>
          <p:nvSpPr>
            <p:cNvPr id="368" name="Google Shape;368;g202fcdc784c_0_276"/>
            <p:cNvSpPr txBox="1"/>
            <p:nvPr/>
          </p:nvSpPr>
          <p:spPr>
            <a:xfrm>
              <a:off x="12813538" y="9653450"/>
              <a:ext cx="12603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D9BD34"/>
                  </a:solidFill>
                  <a:latin typeface="Arial"/>
                  <a:ea typeface="Arial"/>
                  <a:cs typeface="Arial"/>
                  <a:sym typeface="Arial"/>
                </a:rPr>
                <a:t>olá!</a:t>
              </a:r>
              <a:endParaRPr b="1" i="0" sz="1500" u="none" cap="none" strike="noStrike">
                <a:solidFill>
                  <a:srgbClr val="D9BD34"/>
                </a:solidFill>
                <a:latin typeface="Arial"/>
                <a:ea typeface="Arial"/>
                <a:cs typeface="Arial"/>
                <a:sym typeface="Arial"/>
              </a:endParaRPr>
            </a:p>
          </p:txBody>
        </p:sp>
        <p:sp>
          <p:nvSpPr>
            <p:cNvPr id="369" name="Google Shape;369;g202fcdc784c_0_276"/>
            <p:cNvSpPr txBox="1"/>
            <p:nvPr/>
          </p:nvSpPr>
          <p:spPr>
            <a:xfrm>
              <a:off x="14349488" y="9653450"/>
              <a:ext cx="12603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D9BD34"/>
                  </a:solidFill>
                  <a:latin typeface="Arial"/>
                  <a:ea typeface="Arial"/>
                  <a:cs typeface="Arial"/>
                  <a:sym typeface="Arial"/>
                </a:rPr>
                <a:t>piu !</a:t>
              </a:r>
              <a:endParaRPr b="1" i="0" sz="1500" u="none" cap="none" strike="noStrike">
                <a:solidFill>
                  <a:srgbClr val="D9BD34"/>
                </a:solidFill>
                <a:latin typeface="Arial"/>
                <a:ea typeface="Arial"/>
                <a:cs typeface="Arial"/>
                <a:sym typeface="Arial"/>
              </a:endParaRPr>
            </a:p>
          </p:txBody>
        </p:sp>
        <p:sp>
          <p:nvSpPr>
            <p:cNvPr id="370" name="Google Shape;370;g202fcdc784c_0_276"/>
            <p:cNvSpPr txBox="1"/>
            <p:nvPr/>
          </p:nvSpPr>
          <p:spPr>
            <a:xfrm>
              <a:off x="11810558" y="5610125"/>
              <a:ext cx="2037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E9950C"/>
                  </a:solidFill>
                  <a:latin typeface="Arial"/>
                  <a:ea typeface="Arial"/>
                  <a:cs typeface="Arial"/>
                  <a:sym typeface="Arial"/>
                </a:rPr>
                <a:t>som do animal!</a:t>
              </a:r>
              <a:endParaRPr b="1" i="0" sz="1600" u="none" cap="none" strike="noStrike">
                <a:solidFill>
                  <a:srgbClr val="E9950C"/>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02fcdc784c_0_33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6" name="Google Shape;376;g202fcdc784c_0_330"/>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POLIMORFISMO</a:t>
            </a:r>
            <a:endParaRPr b="1" i="0" sz="6000" u="none" cap="none" strike="noStrike">
              <a:solidFill>
                <a:srgbClr val="D9BD34"/>
              </a:solidFill>
              <a:latin typeface="Calibri"/>
              <a:ea typeface="Calibri"/>
              <a:cs typeface="Calibri"/>
              <a:sym typeface="Calibri"/>
            </a:endParaRPr>
          </a:p>
        </p:txBody>
      </p:sp>
      <p:sp>
        <p:nvSpPr>
          <p:cNvPr id="377" name="Google Shape;377;g202fcdc784c_0_330"/>
          <p:cNvSpPr txBox="1"/>
          <p:nvPr/>
        </p:nvSpPr>
        <p:spPr>
          <a:xfrm>
            <a:off x="673450" y="1926850"/>
            <a:ext cx="17398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polimorfismo é um dos princípios fundamentais da programação orientada a objetos e refere-se à capacidade de diferentes objetos responderem ao mesmo método de maneiras diferentes. </a:t>
            </a:r>
            <a:endParaRPr b="0" i="0" sz="2800" u="none" cap="none" strike="noStrike">
              <a:solidFill>
                <a:schemeClr val="lt1"/>
              </a:solidFill>
              <a:latin typeface="Arial"/>
              <a:ea typeface="Arial"/>
              <a:cs typeface="Arial"/>
              <a:sym typeface="Arial"/>
            </a:endParaRPr>
          </a:p>
        </p:txBody>
      </p:sp>
      <p:sp>
        <p:nvSpPr>
          <p:cNvPr id="378" name="Google Shape;378;g202fcdc784c_0_330"/>
          <p:cNvSpPr txBox="1"/>
          <p:nvPr/>
        </p:nvSpPr>
        <p:spPr>
          <a:xfrm>
            <a:off x="877050" y="4329550"/>
            <a:ext cx="5553600" cy="535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a:t>
            </a:r>
            <a:r>
              <a:rPr b="0" i="0" lang="en-US" sz="2800" u="none" cap="none" strike="noStrike">
                <a:solidFill>
                  <a:srgbClr val="D9BD34"/>
                </a:solidFill>
                <a:latin typeface="Arial"/>
                <a:ea typeface="Arial"/>
                <a:cs typeface="Arial"/>
                <a:sym typeface="Arial"/>
              </a:rPr>
              <a:t>polimorfismo </a:t>
            </a:r>
            <a:r>
              <a:rPr b="0" i="0" lang="en-US" sz="2800" u="none" cap="none" strike="noStrike">
                <a:solidFill>
                  <a:schemeClr val="lt1"/>
                </a:solidFill>
                <a:latin typeface="Arial"/>
                <a:ea typeface="Arial"/>
                <a:cs typeface="Arial"/>
                <a:sym typeface="Arial"/>
              </a:rPr>
              <a:t>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Classes derivadas podem ter implementações específicas para métodos definidos em uma classe base, de modo que esses métodos possam ser chamados de maneira uniforme, independentemente do tipo específico do objeto.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379" name="Google Shape;379;g202fcdc784c_0_330"/>
          <p:cNvSpPr/>
          <p:nvPr/>
        </p:nvSpPr>
        <p:spPr>
          <a:xfrm>
            <a:off x="6430650" y="3591450"/>
            <a:ext cx="11641500" cy="6401400"/>
          </a:xfrm>
          <a:prstGeom prst="rect">
            <a:avLst/>
          </a:prstGeom>
          <a:solidFill>
            <a:srgbClr val="1E1E1E"/>
          </a:solidFill>
          <a:ln>
            <a:noFill/>
          </a:ln>
        </p:spPr>
        <p:txBody>
          <a:bodyPr anchorCtr="0" anchor="ctr" bIns="91425" lIns="91425" spcFirstLastPara="1" rIns="91425" wrap="square" tIns="91425">
            <a:noAutofit/>
          </a:bodyPr>
          <a:lstStyle/>
          <a:p>
            <a:pPr indent="0" lvl="0" marL="137160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FFFFFF"/>
              </a:solidFill>
              <a:highlight>
                <a:srgbClr val="0D0D0D"/>
              </a:highlight>
              <a:latin typeface="Courier New"/>
              <a:ea typeface="Courier New"/>
              <a:cs typeface="Courier New"/>
              <a:sym typeface="Courier New"/>
            </a:endParaRPr>
          </a:p>
          <a:p>
            <a:pPr indent="0" lvl="0" marL="1371600" marR="0" rtl="0" algn="ctr">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371600" marR="0" rtl="0" algn="ctr">
              <a:lnSpc>
                <a:spcPct val="100000"/>
              </a:lnSpc>
              <a:spcBef>
                <a:spcPts val="0"/>
              </a:spcBef>
              <a:spcAft>
                <a:spcPts val="0"/>
              </a:spcAft>
              <a:buClr>
                <a:schemeClr val="dk1"/>
              </a:buClr>
              <a:buSzPts val="1100"/>
              <a:buFont typeface="Arial"/>
              <a:buNone/>
            </a:pPr>
            <a:r>
              <a:t/>
            </a:r>
            <a:endParaRPr b="0" i="0" sz="1050" u="none" cap="none" strike="noStrike">
              <a:solidFill>
                <a:srgbClr val="00A67D"/>
              </a:solidFill>
              <a:highlight>
                <a:srgbClr val="0D0D0D"/>
              </a:highlight>
              <a:latin typeface="Courier New"/>
              <a:ea typeface="Courier New"/>
              <a:cs typeface="Courier New"/>
              <a:sym typeface="Courier New"/>
            </a:endParaRPr>
          </a:p>
        </p:txBody>
      </p:sp>
      <p:sp>
        <p:nvSpPr>
          <p:cNvPr id="380" name="Google Shape;380;g202fcdc784c_0_330"/>
          <p:cNvSpPr txBox="1"/>
          <p:nvPr/>
        </p:nvSpPr>
        <p:spPr>
          <a:xfrm>
            <a:off x="6430650" y="3672175"/>
            <a:ext cx="11641500" cy="6156900"/>
          </a:xfrm>
          <a:prstGeom prst="rect">
            <a:avLst/>
          </a:prstGeom>
          <a:solidFill>
            <a:srgbClr val="242424"/>
          </a:solidFill>
          <a:ln>
            <a:noFill/>
          </a:ln>
        </p:spPr>
        <p:txBody>
          <a:bodyPr anchorCtr="0" anchor="t" bIns="91425" lIns="91425" spcFirstLastPara="1" rIns="91425" wrap="square" tIns="91425">
            <a:spAutoFit/>
          </a:bodyPr>
          <a:lstStyle/>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2E95D3"/>
                </a:solidFill>
                <a:latin typeface="Courier New"/>
                <a:ea typeface="Courier New"/>
                <a:cs typeface="Courier New"/>
                <a:sym typeface="Courier New"/>
              </a:rPr>
              <a:t>class</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F22C3D"/>
                </a:solidFill>
                <a:latin typeface="Courier New"/>
                <a:ea typeface="Courier New"/>
                <a:cs typeface="Courier New"/>
                <a:sym typeface="Courier New"/>
              </a:rPr>
              <a:t>Animal</a:t>
            </a:r>
            <a:r>
              <a:rPr b="0" i="0" lang="en-US" sz="2150" u="none" cap="none" strike="noStrike">
                <a:solidFill>
                  <a:srgbClr val="FFFFFF"/>
                </a:solidFill>
                <a:latin typeface="Courier New"/>
                <a:ea typeface="Courier New"/>
                <a:cs typeface="Courier New"/>
                <a:sym typeface="Courier New"/>
              </a:rPr>
              <a:t>:</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2E95D3"/>
                </a:solidFill>
                <a:latin typeface="Courier New"/>
                <a:ea typeface="Courier New"/>
                <a:cs typeface="Courier New"/>
                <a:sym typeface="Courier New"/>
              </a:rPr>
              <a:t>def</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F22C3D"/>
                </a:solidFill>
                <a:latin typeface="Courier New"/>
                <a:ea typeface="Courier New"/>
                <a:cs typeface="Courier New"/>
                <a:sym typeface="Courier New"/>
              </a:rPr>
              <a:t>emitir_som</a:t>
            </a:r>
            <a:r>
              <a:rPr b="0" i="0" lang="en-US" sz="2150" u="none" cap="none" strike="noStrike">
                <a:solidFill>
                  <a:srgbClr val="FFFFFF"/>
                </a:solidFill>
                <a:latin typeface="Courier New"/>
                <a:ea typeface="Courier New"/>
                <a:cs typeface="Courier New"/>
                <a:sym typeface="Courier New"/>
              </a:rPr>
              <a:t>(self):</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E9950C"/>
                </a:solidFill>
                <a:latin typeface="Courier New"/>
                <a:ea typeface="Courier New"/>
                <a:cs typeface="Courier New"/>
                <a:sym typeface="Courier New"/>
              </a:rPr>
              <a:t>print </a:t>
            </a:r>
            <a:r>
              <a:rPr b="0" i="0" lang="en-US" sz="2150" u="none" cap="none" strike="noStrike">
                <a:solidFill>
                  <a:schemeClr val="lt1"/>
                </a:solidFill>
                <a:latin typeface="Courier New"/>
                <a:ea typeface="Courier New"/>
                <a:cs typeface="Courier New"/>
                <a:sym typeface="Courier New"/>
              </a:rPr>
              <a:t>(</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00A67D"/>
                </a:solidFill>
                <a:latin typeface="Courier New"/>
                <a:ea typeface="Courier New"/>
                <a:cs typeface="Courier New"/>
                <a:sym typeface="Courier New"/>
              </a:rPr>
              <a:t>"som genérico de um animal!"</a:t>
            </a:r>
            <a:r>
              <a:rPr b="0" i="0" lang="en-US" sz="2150" u="none" cap="none" strike="noStrike">
                <a:solidFill>
                  <a:srgbClr val="F8F8F8"/>
                </a:solidFill>
                <a:latin typeface="Courier New"/>
                <a:ea typeface="Courier New"/>
                <a:cs typeface="Courier New"/>
                <a:sym typeface="Courier New"/>
              </a:rPr>
              <a:t>)</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t/>
            </a:r>
            <a:endParaRPr b="0" i="0" sz="2150" u="none" cap="none" strike="noStrike">
              <a:solidFill>
                <a:srgbClr val="2E95D3"/>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2E95D3"/>
                </a:solidFill>
                <a:latin typeface="Courier New"/>
                <a:ea typeface="Courier New"/>
                <a:cs typeface="Courier New"/>
                <a:sym typeface="Courier New"/>
              </a:rPr>
              <a:t>class</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F22C3D"/>
                </a:solidFill>
                <a:latin typeface="Courier New"/>
                <a:ea typeface="Courier New"/>
                <a:cs typeface="Courier New"/>
                <a:sym typeface="Courier New"/>
              </a:rPr>
              <a:t>Gato</a:t>
            </a:r>
            <a:r>
              <a:rPr b="0" i="0" lang="en-US" sz="2150" u="none" cap="none" strike="noStrike">
                <a:solidFill>
                  <a:srgbClr val="FFFFFF"/>
                </a:solidFill>
                <a:latin typeface="Courier New"/>
                <a:ea typeface="Courier New"/>
                <a:cs typeface="Courier New"/>
                <a:sym typeface="Courier New"/>
              </a:rPr>
              <a:t>(</a:t>
            </a:r>
            <a:r>
              <a:rPr b="0" i="0" lang="en-US" sz="2150" u="none" cap="none" strike="noStrike">
                <a:solidFill>
                  <a:srgbClr val="F22C3D"/>
                </a:solidFill>
                <a:latin typeface="Courier New"/>
                <a:ea typeface="Courier New"/>
                <a:cs typeface="Courier New"/>
                <a:sym typeface="Courier New"/>
              </a:rPr>
              <a:t>Animal</a:t>
            </a:r>
            <a:r>
              <a:rPr b="0" i="0" lang="en-US" sz="2150" u="none" cap="none" strike="noStrike">
                <a:solidFill>
                  <a:srgbClr val="FFFFFF"/>
                </a:solidFill>
                <a:latin typeface="Courier New"/>
                <a:ea typeface="Courier New"/>
                <a:cs typeface="Courier New"/>
                <a:sym typeface="Courier New"/>
              </a:rPr>
              <a:t>):</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2E95D3"/>
                </a:solidFill>
                <a:latin typeface="Courier New"/>
                <a:ea typeface="Courier New"/>
                <a:cs typeface="Courier New"/>
                <a:sym typeface="Courier New"/>
              </a:rPr>
              <a:t>def</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F22C3D"/>
                </a:solidFill>
                <a:latin typeface="Courier New"/>
                <a:ea typeface="Courier New"/>
                <a:cs typeface="Courier New"/>
                <a:sym typeface="Courier New"/>
              </a:rPr>
              <a:t>emitir_som</a:t>
            </a:r>
            <a:r>
              <a:rPr b="0" i="0" lang="en-US" sz="2150" u="none" cap="none" strike="noStrike">
                <a:solidFill>
                  <a:srgbClr val="FFFFFF"/>
                </a:solidFill>
                <a:latin typeface="Courier New"/>
                <a:ea typeface="Courier New"/>
                <a:cs typeface="Courier New"/>
                <a:sym typeface="Courier New"/>
              </a:rPr>
              <a:t>(self):</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E9950C"/>
                </a:solidFill>
                <a:latin typeface="Courier New"/>
                <a:ea typeface="Courier New"/>
                <a:cs typeface="Courier New"/>
                <a:sym typeface="Courier New"/>
              </a:rPr>
              <a:t>print </a:t>
            </a:r>
            <a:r>
              <a:rPr b="0" i="0" lang="en-US" sz="2150" u="none" cap="none" strike="noStrike">
                <a:solidFill>
                  <a:schemeClr val="lt1"/>
                </a:solidFill>
                <a:latin typeface="Courier New"/>
                <a:ea typeface="Courier New"/>
                <a:cs typeface="Courier New"/>
                <a:sym typeface="Courier New"/>
              </a:rPr>
              <a:t>(</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00A67D"/>
                </a:solidFill>
                <a:latin typeface="Courier New"/>
                <a:ea typeface="Courier New"/>
                <a:cs typeface="Courier New"/>
                <a:sym typeface="Courier New"/>
              </a:rPr>
              <a:t>" Miau!" </a:t>
            </a:r>
            <a:r>
              <a:rPr b="0" i="0" lang="en-US" sz="2150" u="none" cap="none" strike="noStrike">
                <a:solidFill>
                  <a:srgbClr val="F8F8F8"/>
                </a:solidFill>
                <a:latin typeface="Courier New"/>
                <a:ea typeface="Courier New"/>
                <a:cs typeface="Courier New"/>
                <a:sym typeface="Courier New"/>
              </a:rPr>
              <a:t>)</a:t>
            </a:r>
            <a:endParaRPr b="0" i="0" sz="2150" u="none" cap="none" strike="noStrike">
              <a:solidFill>
                <a:srgbClr val="F8F8F8"/>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2E95D3"/>
                </a:solidFill>
                <a:latin typeface="Courier New"/>
                <a:ea typeface="Courier New"/>
                <a:cs typeface="Courier New"/>
                <a:sym typeface="Courier New"/>
              </a:rPr>
              <a:t>class</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F22C3D"/>
                </a:solidFill>
                <a:latin typeface="Courier New"/>
                <a:ea typeface="Courier New"/>
                <a:cs typeface="Courier New"/>
                <a:sym typeface="Courier New"/>
              </a:rPr>
              <a:t>Humano</a:t>
            </a:r>
            <a:r>
              <a:rPr b="0" i="0" lang="en-US" sz="2150" u="none" cap="none" strike="noStrike">
                <a:solidFill>
                  <a:srgbClr val="FFFFFF"/>
                </a:solidFill>
                <a:latin typeface="Courier New"/>
                <a:ea typeface="Courier New"/>
                <a:cs typeface="Courier New"/>
                <a:sym typeface="Courier New"/>
              </a:rPr>
              <a:t>(</a:t>
            </a:r>
            <a:r>
              <a:rPr b="0" i="0" lang="en-US" sz="2150" u="none" cap="none" strike="noStrike">
                <a:solidFill>
                  <a:srgbClr val="F22C3D"/>
                </a:solidFill>
                <a:latin typeface="Courier New"/>
                <a:ea typeface="Courier New"/>
                <a:cs typeface="Courier New"/>
                <a:sym typeface="Courier New"/>
              </a:rPr>
              <a:t>Animal</a:t>
            </a:r>
            <a:r>
              <a:rPr b="0" i="0" lang="en-US" sz="2150" u="none" cap="none" strike="noStrike">
                <a:solidFill>
                  <a:srgbClr val="FFFFFF"/>
                </a:solidFill>
                <a:latin typeface="Courier New"/>
                <a:ea typeface="Courier New"/>
                <a:cs typeface="Courier New"/>
                <a:sym typeface="Courier New"/>
              </a:rPr>
              <a:t>):</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2E95D3"/>
                </a:solidFill>
                <a:latin typeface="Courier New"/>
                <a:ea typeface="Courier New"/>
                <a:cs typeface="Courier New"/>
                <a:sym typeface="Courier New"/>
              </a:rPr>
              <a:t>def</a:t>
            </a: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F22C3D"/>
                </a:solidFill>
                <a:latin typeface="Courier New"/>
                <a:ea typeface="Courier New"/>
                <a:cs typeface="Courier New"/>
                <a:sym typeface="Courier New"/>
              </a:rPr>
              <a:t>emitir_som</a:t>
            </a:r>
            <a:r>
              <a:rPr b="0" i="0" lang="en-US" sz="2150" u="none" cap="none" strike="noStrike">
                <a:solidFill>
                  <a:srgbClr val="FFFFFF"/>
                </a:solidFill>
                <a:latin typeface="Courier New"/>
                <a:ea typeface="Courier New"/>
                <a:cs typeface="Courier New"/>
                <a:sym typeface="Courier New"/>
              </a:rPr>
              <a:t>(self):</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        </a:t>
            </a:r>
            <a:r>
              <a:rPr b="0" i="0" lang="en-US" sz="2150" u="none" cap="none" strike="noStrike">
                <a:solidFill>
                  <a:srgbClr val="E9950C"/>
                </a:solidFill>
                <a:latin typeface="Courier New"/>
                <a:ea typeface="Courier New"/>
                <a:cs typeface="Courier New"/>
                <a:sym typeface="Courier New"/>
              </a:rPr>
              <a:t>print </a:t>
            </a:r>
            <a:r>
              <a:rPr b="0" i="0" lang="en-US" sz="2150" u="none" cap="none" strike="noStrike">
                <a:solidFill>
                  <a:schemeClr val="lt1"/>
                </a:solidFill>
                <a:latin typeface="Courier New"/>
                <a:ea typeface="Courier New"/>
                <a:cs typeface="Courier New"/>
                <a:sym typeface="Courier New"/>
              </a:rPr>
              <a:t>( </a:t>
            </a:r>
            <a:r>
              <a:rPr b="0" i="0" lang="en-US" sz="2150" u="none" cap="none" strike="noStrike">
                <a:solidFill>
                  <a:srgbClr val="00A67D"/>
                </a:solidFill>
                <a:latin typeface="Courier New"/>
                <a:ea typeface="Courier New"/>
                <a:cs typeface="Courier New"/>
                <a:sym typeface="Courier New"/>
              </a:rPr>
              <a:t>"Olá, tudo bem?"</a:t>
            </a:r>
            <a:r>
              <a:rPr b="0" i="0" lang="en-US" sz="2150" u="none" cap="none" strike="noStrike">
                <a:solidFill>
                  <a:srgbClr val="F8F8F8"/>
                </a:solidFill>
                <a:latin typeface="Courier New"/>
                <a:ea typeface="Courier New"/>
                <a:cs typeface="Courier New"/>
                <a:sym typeface="Courier New"/>
              </a:rPr>
              <a:t>)</a:t>
            </a:r>
            <a:endParaRPr b="0" i="0" sz="2150" u="none" cap="none" strike="noStrike">
              <a:solidFill>
                <a:srgbClr val="F8F8F8"/>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t/>
            </a:r>
            <a:endParaRPr b="0" i="0" sz="2150" u="none" cap="none" strike="noStrike">
              <a:solidFill>
                <a:srgbClr val="F8F8F8"/>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t/>
            </a:r>
            <a:endParaRPr b="0" i="0" sz="2150" u="none" cap="none" strike="noStrike">
              <a:solidFill>
                <a:srgbClr val="F8F8F8"/>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gatinho = Gato()</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pessoa = Humano()</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t/>
            </a:r>
            <a:endParaRPr b="0" i="0" sz="2150" u="none" cap="none" strike="noStrike">
              <a:solidFill>
                <a:srgbClr val="FFFFFF"/>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FFFFF"/>
                </a:solidFill>
                <a:latin typeface="Courier New"/>
                <a:ea typeface="Courier New"/>
                <a:cs typeface="Courier New"/>
                <a:sym typeface="Courier New"/>
              </a:rPr>
              <a:t>gatinho.emitir_som() </a:t>
            </a:r>
            <a:r>
              <a:rPr b="0" i="0" lang="en-US" sz="2200" u="none" cap="none" strike="noStrike">
                <a:solidFill>
                  <a:srgbClr val="FFF2CC"/>
                </a:solidFill>
                <a:latin typeface="Courier New"/>
                <a:ea typeface="Courier New"/>
                <a:cs typeface="Courier New"/>
                <a:sym typeface="Courier New"/>
              </a:rPr>
              <a:t># Miau!</a:t>
            </a:r>
            <a:endParaRPr b="0" i="0" sz="2200" u="none" cap="none" strike="noStrike">
              <a:solidFill>
                <a:srgbClr val="FFF2CC"/>
              </a:solidFill>
              <a:latin typeface="Courier New"/>
              <a:ea typeface="Courier New"/>
              <a:cs typeface="Courier New"/>
              <a:sym typeface="Courier New"/>
            </a:endParaRPr>
          </a:p>
          <a:p>
            <a:pPr indent="0" lvl="0" marL="914400" marR="0" rtl="0" algn="l">
              <a:lnSpc>
                <a:spcPct val="100000"/>
              </a:lnSpc>
              <a:spcBef>
                <a:spcPts val="0"/>
              </a:spcBef>
              <a:spcAft>
                <a:spcPts val="0"/>
              </a:spcAft>
              <a:buClr>
                <a:srgbClr val="000000"/>
              </a:buClr>
              <a:buSzPts val="2150"/>
              <a:buFont typeface="Arial"/>
              <a:buNone/>
            </a:pPr>
            <a:r>
              <a:rPr b="0" i="0" lang="en-US" sz="2150" u="none" cap="none" strike="noStrike">
                <a:solidFill>
                  <a:srgbClr val="F8F8F8"/>
                </a:solidFill>
                <a:latin typeface="Courier New"/>
                <a:ea typeface="Courier New"/>
                <a:cs typeface="Courier New"/>
                <a:sym typeface="Courier New"/>
              </a:rPr>
              <a:t>pessoa.emitir_som()  </a:t>
            </a:r>
            <a:r>
              <a:rPr b="0" i="0" lang="en-US" sz="2200" u="none" cap="none" strike="noStrike">
                <a:solidFill>
                  <a:srgbClr val="FFF2CC"/>
                </a:solidFill>
                <a:latin typeface="Courier New"/>
                <a:ea typeface="Courier New"/>
                <a:cs typeface="Courier New"/>
                <a:sym typeface="Courier New"/>
              </a:rPr>
              <a:t># </a:t>
            </a:r>
            <a:r>
              <a:rPr b="0" i="0" lang="en-US" sz="2150" u="none" cap="none" strike="noStrike">
                <a:solidFill>
                  <a:srgbClr val="FFF2CC"/>
                </a:solidFill>
                <a:latin typeface="Courier New"/>
                <a:ea typeface="Courier New"/>
                <a:cs typeface="Courier New"/>
                <a:sym typeface="Courier New"/>
              </a:rPr>
              <a:t>Olá, tudo bem?</a:t>
            </a:r>
            <a:r>
              <a:rPr b="0" i="0" lang="en-US" sz="2200" u="none" cap="none" strike="noStrike">
                <a:solidFill>
                  <a:srgbClr val="FFF2CC"/>
                </a:solidFill>
                <a:latin typeface="Courier New"/>
                <a:ea typeface="Courier New"/>
                <a:cs typeface="Courier New"/>
                <a:sym typeface="Courier New"/>
              </a:rPr>
              <a:t>!</a:t>
            </a:r>
            <a:endParaRPr b="0" i="0" sz="2150" u="none" cap="none" strike="noStrike">
              <a:solidFill>
                <a:srgbClr val="F8F8F8"/>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02fcdc784c_0_394"/>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6" name="Google Shape;386;g202fcdc784c_0_394"/>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45720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ATIVIDADE 4</a:t>
            </a:r>
            <a:endParaRPr b="1" i="0" sz="6000" u="none" cap="none" strike="noStrike">
              <a:solidFill>
                <a:srgbClr val="D9BD34"/>
              </a:solidFill>
              <a:latin typeface="Calibri"/>
              <a:ea typeface="Calibri"/>
              <a:cs typeface="Calibri"/>
              <a:sym typeface="Calibri"/>
            </a:endParaRPr>
          </a:p>
        </p:txBody>
      </p:sp>
      <p:sp>
        <p:nvSpPr>
          <p:cNvPr id="387" name="Google Shape;387;g202fcdc784c_0_394"/>
          <p:cNvSpPr txBox="1"/>
          <p:nvPr/>
        </p:nvSpPr>
        <p:spPr>
          <a:xfrm>
            <a:off x="1110500" y="3930150"/>
            <a:ext cx="165114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As classes Carros e Moto devem fazer a modificação da função Exibir informações da superclasse Veículos de forma a mostrar os atributos específicos delas.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2743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5029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g202f957562a_0_329"/>
          <p:cNvPicPr preferRelativeResize="0"/>
          <p:nvPr/>
        </p:nvPicPr>
        <p:blipFill rotWithShape="1">
          <a:blip r:embed="rId3">
            <a:alphaModFix/>
          </a:blip>
          <a:srcRect b="0" l="0" r="0" t="0"/>
          <a:stretch/>
        </p:blipFill>
        <p:spPr>
          <a:xfrm rot="415307">
            <a:off x="1850350" y="2157938"/>
            <a:ext cx="5937175" cy="8468074"/>
          </a:xfrm>
          <a:prstGeom prst="rect">
            <a:avLst/>
          </a:prstGeom>
          <a:noFill/>
          <a:ln>
            <a:noFill/>
          </a:ln>
        </p:spPr>
      </p:pic>
      <p:sp>
        <p:nvSpPr>
          <p:cNvPr id="177" name="Google Shape;177;g202f957562a_0_329"/>
          <p:cNvSpPr/>
          <p:nvPr/>
        </p:nvSpPr>
        <p:spPr>
          <a:xfrm>
            <a:off x="5484375" y="378750"/>
            <a:ext cx="7018800" cy="9529500"/>
          </a:xfrm>
          <a:prstGeom prst="roundRect">
            <a:avLst>
              <a:gd fmla="val 7479" name="adj"/>
            </a:avLst>
          </a:prstGeom>
          <a:gradFill>
            <a:gsLst>
              <a:gs pos="0">
                <a:srgbClr val="757575">
                  <a:alpha val="73333"/>
                </a:srgbClr>
              </a:gs>
              <a:gs pos="100000">
                <a:srgbClr val="121219">
                  <a:alpha val="7333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8" name="Google Shape;178;g202f957562a_0_329"/>
          <p:cNvSpPr txBox="1"/>
          <p:nvPr/>
        </p:nvSpPr>
        <p:spPr>
          <a:xfrm>
            <a:off x="9309899" y="2157950"/>
            <a:ext cx="2166900" cy="492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3200"/>
              <a:buFont typeface="Arial"/>
              <a:buNone/>
            </a:pPr>
            <a:r>
              <a:rPr b="0" i="0" lang="en-US" sz="3200" u="none" cap="none" strike="noStrike">
                <a:solidFill>
                  <a:srgbClr val="F8F8F8"/>
                </a:solidFill>
                <a:latin typeface="Calibri"/>
                <a:ea typeface="Calibri"/>
                <a:cs typeface="Calibri"/>
                <a:sym typeface="Calibri"/>
              </a:rPr>
              <a:t>CONTEÚDOS </a:t>
            </a:r>
            <a:endParaRPr b="0" i="0" sz="3200" u="none" cap="none" strike="noStrike">
              <a:solidFill>
                <a:srgbClr val="000000"/>
              </a:solidFill>
              <a:latin typeface="Calibri"/>
              <a:ea typeface="Calibri"/>
              <a:cs typeface="Calibri"/>
              <a:sym typeface="Calibri"/>
            </a:endParaRPr>
          </a:p>
        </p:txBody>
      </p:sp>
      <p:sp>
        <p:nvSpPr>
          <p:cNvPr id="179" name="Google Shape;179;g202f957562a_0_329"/>
          <p:cNvSpPr txBox="1"/>
          <p:nvPr/>
        </p:nvSpPr>
        <p:spPr>
          <a:xfrm>
            <a:off x="6739500" y="660200"/>
            <a:ext cx="4809000" cy="1634100"/>
          </a:xfrm>
          <a:prstGeom prst="rect">
            <a:avLst/>
          </a:prstGeom>
          <a:noFill/>
          <a:ln>
            <a:noFill/>
          </a:ln>
        </p:spPr>
        <p:txBody>
          <a:bodyPr anchorCtr="0" anchor="t" bIns="0" lIns="0" spcFirstLastPara="1" rIns="0" wrap="square" tIns="0">
            <a:spAutoFit/>
          </a:bodyPr>
          <a:lstStyle/>
          <a:p>
            <a:pPr indent="0" lvl="0" marL="0" marR="0" rtl="0" algn="ctr">
              <a:lnSpc>
                <a:spcPct val="110003"/>
              </a:lnSpc>
              <a:spcBef>
                <a:spcPts val="0"/>
              </a:spcBef>
              <a:spcAft>
                <a:spcPts val="0"/>
              </a:spcAft>
              <a:buClr>
                <a:srgbClr val="000000"/>
              </a:buClr>
              <a:buSzPts val="11216"/>
              <a:buFont typeface="Arial"/>
              <a:buNone/>
            </a:pPr>
            <a:r>
              <a:rPr b="1" i="0" lang="en-US" sz="10616" u="none" cap="none" strike="noStrike">
                <a:solidFill>
                  <a:srgbClr val="FFFFFF"/>
                </a:solidFill>
                <a:latin typeface="Calibri"/>
                <a:ea typeface="Calibri"/>
                <a:cs typeface="Calibri"/>
                <a:sym typeface="Calibri"/>
              </a:rPr>
              <a:t>AULA </a:t>
            </a:r>
            <a:r>
              <a:rPr b="1" lang="en-US" sz="10616">
                <a:solidFill>
                  <a:srgbClr val="FFFFFF"/>
                </a:solidFill>
                <a:latin typeface="Calibri"/>
                <a:ea typeface="Calibri"/>
                <a:cs typeface="Calibri"/>
                <a:sym typeface="Calibri"/>
              </a:rPr>
              <a:t>2</a:t>
            </a:r>
            <a:endParaRPr b="1" i="0" sz="800" u="none" cap="none" strike="noStrike">
              <a:solidFill>
                <a:srgbClr val="000000"/>
              </a:solidFill>
              <a:latin typeface="Calibri"/>
              <a:ea typeface="Calibri"/>
              <a:cs typeface="Calibri"/>
              <a:sym typeface="Calibri"/>
            </a:endParaRPr>
          </a:p>
        </p:txBody>
      </p:sp>
      <p:sp>
        <p:nvSpPr>
          <p:cNvPr id="180" name="Google Shape;180;g202f957562a_0_329"/>
          <p:cNvSpPr txBox="1"/>
          <p:nvPr/>
        </p:nvSpPr>
        <p:spPr>
          <a:xfrm>
            <a:off x="6309900" y="3136100"/>
            <a:ext cx="5719500" cy="4480800"/>
          </a:xfrm>
          <a:prstGeom prst="rect">
            <a:avLst/>
          </a:prstGeom>
          <a:noFill/>
          <a:ln>
            <a:noFill/>
          </a:ln>
        </p:spPr>
        <p:txBody>
          <a:bodyPr anchorCtr="0" anchor="t" bIns="91425" lIns="91425" spcFirstLastPara="1" rIns="91425" wrap="square" tIns="91425">
            <a:spAutoFit/>
          </a:bodyPr>
          <a:lstStyle/>
          <a:p>
            <a:pPr indent="-412750" lvl="0" marL="457200" marR="0" rtl="0" algn="l">
              <a:lnSpc>
                <a:spcPct val="115000"/>
              </a:lnSpc>
              <a:spcBef>
                <a:spcPts val="1000"/>
              </a:spcBef>
              <a:spcAft>
                <a:spcPts val="0"/>
              </a:spcAft>
              <a:buClr>
                <a:schemeClr val="lt1"/>
              </a:buClr>
              <a:buSzPts val="2900"/>
              <a:buFont typeface="Arial"/>
              <a:buChar char="●"/>
            </a:pPr>
            <a:r>
              <a:rPr b="0" i="0" lang="en-US" sz="2900" u="none" cap="none" strike="noStrike">
                <a:solidFill>
                  <a:schemeClr val="lt1"/>
                </a:solidFill>
                <a:latin typeface="Arial"/>
                <a:ea typeface="Arial"/>
                <a:cs typeface="Arial"/>
                <a:sym typeface="Arial"/>
              </a:rPr>
              <a:t>Orientação à Objeto</a:t>
            </a:r>
            <a:endParaRPr b="0" i="0" sz="2900" u="none" cap="none" strike="noStrike">
              <a:solidFill>
                <a:schemeClr val="lt1"/>
              </a:solidFill>
              <a:latin typeface="Arial"/>
              <a:ea typeface="Arial"/>
              <a:cs typeface="Arial"/>
              <a:sym typeface="Arial"/>
            </a:endParaRPr>
          </a:p>
          <a:p>
            <a:pPr indent="-412750" lvl="0" marL="457200" marR="0" rtl="0" algn="l">
              <a:lnSpc>
                <a:spcPct val="115000"/>
              </a:lnSpc>
              <a:spcBef>
                <a:spcPts val="1000"/>
              </a:spcBef>
              <a:spcAft>
                <a:spcPts val="0"/>
              </a:spcAft>
              <a:buClr>
                <a:schemeClr val="lt1"/>
              </a:buClr>
              <a:buSzPts val="2900"/>
              <a:buFont typeface="Arial"/>
              <a:buChar char="●"/>
            </a:pPr>
            <a:r>
              <a:rPr b="0" i="0" lang="en-US" sz="2900" u="none" cap="none" strike="noStrike">
                <a:solidFill>
                  <a:schemeClr val="lt1"/>
                </a:solidFill>
                <a:latin typeface="Arial"/>
                <a:ea typeface="Arial"/>
                <a:cs typeface="Arial"/>
                <a:sym typeface="Arial"/>
              </a:rPr>
              <a:t>Abstração</a:t>
            </a:r>
            <a:endParaRPr b="0" i="0" sz="2900" u="none" cap="none" strike="noStrike">
              <a:solidFill>
                <a:schemeClr val="lt1"/>
              </a:solidFill>
              <a:latin typeface="Arial"/>
              <a:ea typeface="Arial"/>
              <a:cs typeface="Arial"/>
              <a:sym typeface="Arial"/>
            </a:endParaRPr>
          </a:p>
          <a:p>
            <a:pPr indent="-412750" lvl="0" marL="457200" marR="0" rtl="0" algn="l">
              <a:lnSpc>
                <a:spcPct val="115000"/>
              </a:lnSpc>
              <a:spcBef>
                <a:spcPts val="1000"/>
              </a:spcBef>
              <a:spcAft>
                <a:spcPts val="0"/>
              </a:spcAft>
              <a:buClr>
                <a:schemeClr val="lt1"/>
              </a:buClr>
              <a:buSzPts val="2900"/>
              <a:buFont typeface="Arial"/>
              <a:buChar char="●"/>
            </a:pPr>
            <a:r>
              <a:rPr b="0" i="0" lang="en-US" sz="2900" u="none" cap="none" strike="noStrike">
                <a:solidFill>
                  <a:schemeClr val="lt1"/>
                </a:solidFill>
                <a:latin typeface="Arial"/>
                <a:ea typeface="Arial"/>
                <a:cs typeface="Arial"/>
                <a:sym typeface="Arial"/>
              </a:rPr>
              <a:t>Encapsulamento </a:t>
            </a:r>
            <a:endParaRPr b="0" i="0" sz="2900" u="none" cap="none" strike="noStrike">
              <a:solidFill>
                <a:schemeClr val="lt1"/>
              </a:solidFill>
              <a:latin typeface="Arial"/>
              <a:ea typeface="Arial"/>
              <a:cs typeface="Arial"/>
              <a:sym typeface="Arial"/>
            </a:endParaRPr>
          </a:p>
          <a:p>
            <a:pPr indent="-412750" lvl="0" marL="457200" marR="0" rtl="0" algn="l">
              <a:lnSpc>
                <a:spcPct val="115000"/>
              </a:lnSpc>
              <a:spcBef>
                <a:spcPts val="1000"/>
              </a:spcBef>
              <a:spcAft>
                <a:spcPts val="0"/>
              </a:spcAft>
              <a:buClr>
                <a:schemeClr val="lt1"/>
              </a:buClr>
              <a:buSzPts val="2900"/>
              <a:buFont typeface="Arial"/>
              <a:buChar char="●"/>
            </a:pPr>
            <a:r>
              <a:rPr b="0" i="0" lang="en-US" sz="2900" u="none" cap="none" strike="noStrike">
                <a:solidFill>
                  <a:schemeClr val="lt1"/>
                </a:solidFill>
                <a:latin typeface="Arial"/>
                <a:ea typeface="Arial"/>
                <a:cs typeface="Arial"/>
                <a:sym typeface="Arial"/>
              </a:rPr>
              <a:t>Herança</a:t>
            </a:r>
            <a:endParaRPr b="0" i="0" sz="2900" u="none" cap="none" strike="noStrike">
              <a:solidFill>
                <a:schemeClr val="lt1"/>
              </a:solidFill>
              <a:latin typeface="Arial"/>
              <a:ea typeface="Arial"/>
              <a:cs typeface="Arial"/>
              <a:sym typeface="Arial"/>
            </a:endParaRPr>
          </a:p>
          <a:p>
            <a:pPr indent="-412750" lvl="0" marL="457200" marR="0" rtl="0" algn="l">
              <a:lnSpc>
                <a:spcPct val="115000"/>
              </a:lnSpc>
              <a:spcBef>
                <a:spcPts val="1000"/>
              </a:spcBef>
              <a:spcAft>
                <a:spcPts val="0"/>
              </a:spcAft>
              <a:buClr>
                <a:schemeClr val="lt1"/>
              </a:buClr>
              <a:buSzPts val="2900"/>
              <a:buFont typeface="Arial"/>
              <a:buChar char="●"/>
            </a:pPr>
            <a:r>
              <a:rPr b="0" i="0" lang="en-US" sz="2900" u="none" cap="none" strike="noStrike">
                <a:solidFill>
                  <a:schemeClr val="lt1"/>
                </a:solidFill>
                <a:latin typeface="Arial"/>
                <a:ea typeface="Arial"/>
                <a:cs typeface="Arial"/>
                <a:sym typeface="Arial"/>
              </a:rPr>
              <a:t>Função Super</a:t>
            </a:r>
            <a:endParaRPr b="0" i="0" sz="2900" u="none" cap="none" strike="noStrike">
              <a:solidFill>
                <a:schemeClr val="lt1"/>
              </a:solidFill>
              <a:latin typeface="Arial"/>
              <a:ea typeface="Arial"/>
              <a:cs typeface="Arial"/>
              <a:sym typeface="Arial"/>
            </a:endParaRPr>
          </a:p>
          <a:p>
            <a:pPr indent="-412750" lvl="0" marL="457200" marR="0" rtl="0" algn="l">
              <a:lnSpc>
                <a:spcPct val="115000"/>
              </a:lnSpc>
              <a:spcBef>
                <a:spcPts val="1000"/>
              </a:spcBef>
              <a:spcAft>
                <a:spcPts val="0"/>
              </a:spcAft>
              <a:buClr>
                <a:schemeClr val="lt1"/>
              </a:buClr>
              <a:buSzPts val="2900"/>
              <a:buFont typeface="Arial"/>
              <a:buChar char="●"/>
            </a:pPr>
            <a:r>
              <a:rPr b="0" i="0" lang="en-US" sz="2900" u="none" cap="none" strike="noStrike">
                <a:solidFill>
                  <a:schemeClr val="lt1"/>
                </a:solidFill>
                <a:latin typeface="Arial"/>
                <a:ea typeface="Arial"/>
                <a:cs typeface="Arial"/>
                <a:sym typeface="Arial"/>
              </a:rPr>
              <a:t>Polimorfismo</a:t>
            </a:r>
            <a:endParaRPr b="0" i="0" sz="2900" u="none" cap="none" strike="noStrike">
              <a:solidFill>
                <a:schemeClr val="lt1"/>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2900"/>
              <a:buFont typeface="Arial"/>
              <a:buNone/>
            </a:pPr>
            <a:r>
              <a:t/>
            </a:r>
            <a:endParaRPr b="0" i="0" sz="29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0dbaac65cd_0_73"/>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3" name="Google Shape;393;g20dbaac65cd_0_73"/>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45720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DESAFIO</a:t>
            </a:r>
            <a:endParaRPr b="1" i="0" sz="6000" u="none" cap="none" strike="noStrike">
              <a:solidFill>
                <a:srgbClr val="D9BD34"/>
              </a:solidFill>
              <a:latin typeface="Calibri"/>
              <a:ea typeface="Calibri"/>
              <a:cs typeface="Calibri"/>
              <a:sym typeface="Calibri"/>
            </a:endParaRPr>
          </a:p>
        </p:txBody>
      </p:sp>
      <p:sp>
        <p:nvSpPr>
          <p:cNvPr id="394" name="Google Shape;394;g20dbaac65cd_0_73"/>
          <p:cNvSpPr txBox="1"/>
          <p:nvPr/>
        </p:nvSpPr>
        <p:spPr>
          <a:xfrm>
            <a:off x="673450" y="2531938"/>
            <a:ext cx="9567000" cy="578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Você foi contratado para desenvolver um sistema de supermercado que aborde os 4 pilares principais da Programação Orientada a Objetos (POO): abstração, encapsulamento, herança e polimorfismo.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sistema deverá gerenciar um </a:t>
            </a:r>
            <a:r>
              <a:rPr b="0" i="0" lang="en-US" sz="2800" u="none" cap="none" strike="noStrike">
                <a:solidFill>
                  <a:srgbClr val="D9BD34"/>
                </a:solidFill>
                <a:latin typeface="Arial"/>
                <a:ea typeface="Arial"/>
                <a:cs typeface="Arial"/>
                <a:sym typeface="Arial"/>
              </a:rPr>
              <a:t>estoque</a:t>
            </a:r>
            <a:r>
              <a:rPr b="0" i="0" lang="en-US" sz="2800" u="none" cap="none" strike="noStrike">
                <a:solidFill>
                  <a:schemeClr val="lt1"/>
                </a:solidFill>
                <a:latin typeface="Arial"/>
                <a:ea typeface="Arial"/>
                <a:cs typeface="Arial"/>
                <a:sym typeface="Arial"/>
              </a:rPr>
              <a:t> de produtos: </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alimentos </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bebidas</a:t>
            </a:r>
            <a:endParaRPr b="0" i="0" sz="2800" u="none" cap="none" strike="noStrike">
              <a:solidFill>
                <a:srgbClr val="D9BD3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Deverá ainda e permitir operações :</a:t>
            </a:r>
            <a:r>
              <a:rPr b="0" i="0" lang="en-US" sz="2800" u="none" cap="none" strike="noStrike">
                <a:solidFill>
                  <a:srgbClr val="D9BD34"/>
                </a:solidFill>
                <a:latin typeface="Arial"/>
                <a:ea typeface="Arial"/>
                <a:cs typeface="Arial"/>
                <a:sym typeface="Arial"/>
              </a:rPr>
              <a:t> </a:t>
            </a:r>
            <a:endParaRPr b="0" i="0" sz="2800" u="none" cap="none" strike="noStrike">
              <a:solidFill>
                <a:srgbClr val="D9BD34"/>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adicionar</a:t>
            </a:r>
            <a:endParaRPr b="0" i="0" sz="2800" u="none" cap="none" strike="noStrike">
              <a:solidFill>
                <a:srgbClr val="D9BD34"/>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remover </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listar produtos</a:t>
            </a:r>
            <a:endParaRPr b="0" i="0" sz="2800" u="none" cap="none" strike="noStrike">
              <a:solidFill>
                <a:schemeClr val="lt1"/>
              </a:solidFill>
              <a:latin typeface="Arial"/>
              <a:ea typeface="Arial"/>
              <a:cs typeface="Arial"/>
              <a:sym typeface="Arial"/>
            </a:endParaRPr>
          </a:p>
        </p:txBody>
      </p:sp>
      <p:pic>
        <p:nvPicPr>
          <p:cNvPr id="395" name="Google Shape;395;g20dbaac65cd_0_73"/>
          <p:cNvPicPr preferRelativeResize="0"/>
          <p:nvPr/>
        </p:nvPicPr>
        <p:blipFill rotWithShape="1">
          <a:blip r:embed="rId3">
            <a:alphaModFix/>
          </a:blip>
          <a:srcRect b="0" l="0" r="0" t="0"/>
          <a:stretch/>
        </p:blipFill>
        <p:spPr>
          <a:xfrm>
            <a:off x="10571675" y="2773013"/>
            <a:ext cx="5962650" cy="530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0dbaac65cd_0_83"/>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1" name="Google Shape;401;g20dbaac65cd_0_83"/>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45720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DESAFIO - REQUISITOS DO PROJETO</a:t>
            </a:r>
            <a:endParaRPr b="1" i="0" sz="6000" u="none" cap="none" strike="noStrike">
              <a:solidFill>
                <a:srgbClr val="D9BD34"/>
              </a:solidFill>
              <a:latin typeface="Calibri"/>
              <a:ea typeface="Calibri"/>
              <a:cs typeface="Calibri"/>
              <a:sym typeface="Calibri"/>
            </a:endParaRPr>
          </a:p>
        </p:txBody>
      </p:sp>
      <p:sp>
        <p:nvSpPr>
          <p:cNvPr id="402" name="Google Shape;402;g20dbaac65cd_0_83"/>
          <p:cNvSpPr txBox="1"/>
          <p:nvPr/>
        </p:nvSpPr>
        <p:spPr>
          <a:xfrm>
            <a:off x="673450" y="2235600"/>
            <a:ext cx="16506900" cy="7080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Encapsulamento:</a:t>
            </a:r>
            <a:endParaRPr b="0" i="0" sz="2800" u="none" cap="none" strike="noStrike">
              <a:solidFill>
                <a:srgbClr val="D9BD3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atributos das classes devem ser acessíveis apenas por meio de métodos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Herança:</a:t>
            </a:r>
            <a:endParaRPr b="0" i="0" sz="2800" u="none" cap="none" strike="noStrike">
              <a:solidFill>
                <a:srgbClr val="D9BD3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 classe base Produto define os atributos comuns a todos os produtos. As subclasses Alimento e Bebida que herdam da classe Produto.</a:t>
            </a:r>
            <a:endParaRPr b="0" i="0" sz="28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rgbClr val="D9BD34"/>
              </a:buClr>
              <a:buSzPts val="2800"/>
              <a:buFont typeface="Arial"/>
              <a:buChar char="●"/>
            </a:pPr>
            <a:r>
              <a:rPr b="0" i="0" lang="en-US" sz="2800" u="none" cap="none" strike="noStrike">
                <a:solidFill>
                  <a:srgbClr val="D9BD34"/>
                </a:solidFill>
                <a:latin typeface="Arial"/>
                <a:ea typeface="Arial"/>
                <a:cs typeface="Arial"/>
                <a:sym typeface="Arial"/>
              </a:rPr>
              <a:t>Polimorfismo:</a:t>
            </a:r>
            <a:endParaRPr b="0" i="0" sz="2800" u="none" cap="none" strike="noStrike">
              <a:solidFill>
                <a:srgbClr val="D9BD34"/>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métodos descrição serão sobrescritos, para fornecer informações específicas sobre o produto.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D9BD34"/>
                </a:solidFill>
                <a:latin typeface="Arial"/>
                <a:ea typeface="Arial"/>
                <a:cs typeface="Arial"/>
                <a:sym typeface="Arial"/>
              </a:rPr>
              <a:t>Funcionalidades Esperadas:</a:t>
            </a:r>
            <a:endParaRPr b="1" i="0" sz="2800" u="none" cap="none" strike="noStrike">
              <a:solidFill>
                <a:srgbClr val="D9BD34"/>
              </a:solidFill>
              <a:latin typeface="Arial"/>
              <a:ea typeface="Arial"/>
              <a:cs typeface="Arial"/>
              <a:sym typeface="Arial"/>
            </a:endParaRPr>
          </a:p>
          <a:p>
            <a:pPr indent="-406400" lvl="0" marL="457200" marR="0" rtl="0" algn="l">
              <a:lnSpc>
                <a:spcPct val="100000"/>
              </a:lnSpc>
              <a:spcBef>
                <a:spcPts val="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Adicionar um novo produto ao estoque.</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Remover um produto do estoque.</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Listar todos os produtos disponíveis no estoque, mostrando suas informações.</a:t>
            </a:r>
            <a:endParaRPr b="0" i="0" sz="2800" u="none" cap="none" strike="noStrike">
              <a:solidFill>
                <a:schemeClr val="lt1"/>
              </a:solidFill>
              <a:latin typeface="Arial"/>
              <a:ea typeface="Arial"/>
              <a:cs typeface="Arial"/>
              <a:sym typeface="Arial"/>
            </a:endParaRPr>
          </a:p>
          <a:p>
            <a:pPr indent="-406400" lvl="0" marL="457200" marR="0" rtl="0" algn="l">
              <a:lnSpc>
                <a:spcPct val="100000"/>
              </a:lnSpc>
              <a:spcBef>
                <a:spcPts val="0"/>
              </a:spcBef>
              <a:spcAft>
                <a:spcPts val="0"/>
              </a:spcAft>
              <a:buClr>
                <a:schemeClr val="lt1"/>
              </a:buClr>
              <a:buSzPts val="2800"/>
              <a:buFont typeface="Arial"/>
              <a:buAutoNum type="arabicPeriod"/>
            </a:pPr>
            <a:r>
              <a:rPr b="0" i="0" lang="en-US" sz="2800" u="none" cap="none" strike="noStrike">
                <a:solidFill>
                  <a:schemeClr val="lt1"/>
                </a:solidFill>
                <a:latin typeface="Arial"/>
                <a:ea typeface="Arial"/>
                <a:cs typeface="Arial"/>
                <a:sym typeface="Arial"/>
              </a:rPr>
              <a:t>Mostrar produtos indisponíveis.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6" name="Shape 406"/>
        <p:cNvGrpSpPr/>
        <p:nvPr/>
      </p:nvGrpSpPr>
      <p:grpSpPr>
        <a:xfrm>
          <a:off x="0" y="0"/>
          <a:ext cx="0" cy="0"/>
          <a:chOff x="0" y="0"/>
          <a:chExt cx="0" cy="0"/>
        </a:xfrm>
      </p:grpSpPr>
      <p:sp>
        <p:nvSpPr>
          <p:cNvPr id="407" name="Google Shape;407;p3"/>
          <p:cNvSpPr/>
          <p:nvPr/>
        </p:nvSpPr>
        <p:spPr>
          <a:xfrm flipH="1">
            <a:off x="-15377" y="216996"/>
            <a:ext cx="18303377" cy="10081658"/>
          </a:xfrm>
          <a:custGeom>
            <a:rect b="b" l="l" r="r" t="t"/>
            <a:pathLst>
              <a:path extrusionOk="0" h="15814365" w="18967230">
                <a:moveTo>
                  <a:pt x="18967230" y="0"/>
                </a:moveTo>
                <a:lnTo>
                  <a:pt x="0" y="0"/>
                </a:lnTo>
                <a:lnTo>
                  <a:pt x="0" y="15814365"/>
                </a:lnTo>
                <a:lnTo>
                  <a:pt x="18967230" y="15814365"/>
                </a:lnTo>
                <a:lnTo>
                  <a:pt x="18967230" y="0"/>
                </a:lnTo>
                <a:close/>
              </a:path>
            </a:pathLst>
          </a:custGeom>
          <a:blipFill rotWithShape="1">
            <a:blip r:embed="rId3">
              <a:alphaModFix amt="9999"/>
            </a:blip>
            <a:stretch>
              <a:fillRect b="-1358" l="-1141" r="-483" t="-20519"/>
            </a:stretch>
          </a:blipFill>
          <a:ln>
            <a:noFill/>
          </a:ln>
        </p:spPr>
      </p:sp>
      <p:sp>
        <p:nvSpPr>
          <p:cNvPr id="408" name="Google Shape;408;p3"/>
          <p:cNvSpPr/>
          <p:nvPr/>
        </p:nvSpPr>
        <p:spPr>
          <a:xfrm>
            <a:off x="5800667" y="1739276"/>
            <a:ext cx="5969736" cy="4250773"/>
          </a:xfrm>
          <a:custGeom>
            <a:rect b="b" l="l" r="r" t="t"/>
            <a:pathLst>
              <a:path extrusionOk="0" h="4250773" w="5969736">
                <a:moveTo>
                  <a:pt x="0" y="0"/>
                </a:moveTo>
                <a:lnTo>
                  <a:pt x="5969736" y="0"/>
                </a:lnTo>
                <a:lnTo>
                  <a:pt x="5969736" y="4250773"/>
                </a:lnTo>
                <a:lnTo>
                  <a:pt x="0" y="4250773"/>
                </a:lnTo>
                <a:lnTo>
                  <a:pt x="0" y="0"/>
                </a:lnTo>
                <a:close/>
              </a:path>
            </a:pathLst>
          </a:custGeom>
          <a:blipFill rotWithShape="1">
            <a:blip r:embed="rId4">
              <a:alphaModFix/>
            </a:blip>
            <a:stretch>
              <a:fillRect b="-32686" l="-8572" r="-8570" t="-31824"/>
            </a:stretch>
          </a:blipFill>
          <a:ln>
            <a:noFill/>
          </a:ln>
        </p:spPr>
      </p:sp>
      <p:sp>
        <p:nvSpPr>
          <p:cNvPr id="409" name="Google Shape;409;p3">
            <a:hlinkClick r:id="rId5"/>
          </p:cNvPr>
          <p:cNvSpPr/>
          <p:nvPr/>
        </p:nvSpPr>
        <p:spPr>
          <a:xfrm>
            <a:off x="9363080" y="6567194"/>
            <a:ext cx="443805" cy="443805"/>
          </a:xfrm>
          <a:custGeom>
            <a:rect b="b" l="l" r="r" t="t"/>
            <a:pathLst>
              <a:path extrusionOk="0" h="443805" w="443805">
                <a:moveTo>
                  <a:pt x="0" y="0"/>
                </a:moveTo>
                <a:lnTo>
                  <a:pt x="443805" y="0"/>
                </a:lnTo>
                <a:lnTo>
                  <a:pt x="443805" y="443805"/>
                </a:lnTo>
                <a:lnTo>
                  <a:pt x="0" y="443805"/>
                </a:lnTo>
                <a:lnTo>
                  <a:pt x="0" y="0"/>
                </a:lnTo>
                <a:close/>
              </a:path>
            </a:pathLst>
          </a:custGeom>
          <a:blipFill rotWithShape="1">
            <a:blip r:embed="rId6">
              <a:alphaModFix/>
            </a:blip>
            <a:stretch>
              <a:fillRect b="0" l="0" r="0" t="0"/>
            </a:stretch>
          </a:blipFill>
          <a:ln>
            <a:noFill/>
          </a:ln>
        </p:spPr>
      </p:sp>
      <p:sp>
        <p:nvSpPr>
          <p:cNvPr id="410" name="Google Shape;410;p3">
            <a:hlinkClick r:id="rId7"/>
          </p:cNvPr>
          <p:cNvSpPr/>
          <p:nvPr/>
        </p:nvSpPr>
        <p:spPr>
          <a:xfrm>
            <a:off x="6170582" y="7340494"/>
            <a:ext cx="581430" cy="494275"/>
          </a:xfrm>
          <a:custGeom>
            <a:rect b="b" l="l" r="r" t="t"/>
            <a:pathLst>
              <a:path extrusionOk="0" h="494275" w="581430">
                <a:moveTo>
                  <a:pt x="0" y="0"/>
                </a:moveTo>
                <a:lnTo>
                  <a:pt x="581430" y="0"/>
                </a:lnTo>
                <a:lnTo>
                  <a:pt x="581430" y="494275"/>
                </a:lnTo>
                <a:lnTo>
                  <a:pt x="0" y="494275"/>
                </a:lnTo>
                <a:lnTo>
                  <a:pt x="0" y="0"/>
                </a:lnTo>
                <a:close/>
              </a:path>
            </a:pathLst>
          </a:custGeom>
          <a:blipFill rotWithShape="1">
            <a:blip r:embed="rId8">
              <a:alphaModFix/>
            </a:blip>
            <a:stretch>
              <a:fillRect b="0" l="0" r="0" t="0"/>
            </a:stretch>
          </a:blipFill>
          <a:ln>
            <a:noFill/>
          </a:ln>
        </p:spPr>
      </p:sp>
      <p:sp>
        <p:nvSpPr>
          <p:cNvPr id="411" name="Google Shape;411;p3"/>
          <p:cNvSpPr txBox="1"/>
          <p:nvPr/>
        </p:nvSpPr>
        <p:spPr>
          <a:xfrm>
            <a:off x="9946067" y="6485349"/>
            <a:ext cx="2682231"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1" i="0" lang="en-US" sz="2799" u="sng" cap="none" strike="noStrike">
                <a:solidFill>
                  <a:srgbClr val="FFFFFF"/>
                </a:solidFill>
                <a:latin typeface="Montserrat"/>
                <a:ea typeface="Montserrat"/>
                <a:cs typeface="Montserrat"/>
                <a:sym typeface="Montserrat"/>
                <a:hlinkClick r:id="rId9">
                  <a:extLst>
                    <a:ext uri="{A12FA001-AC4F-418D-AE19-62706E023703}">
                      <ahyp:hlinkClr val="tx"/>
                    </a:ext>
                  </a:extLst>
                </a:hlinkClick>
              </a:rPr>
              <a:t>youthidiomas</a:t>
            </a:r>
            <a:endParaRPr b="0" i="0" sz="1400" u="none" cap="none" strike="noStrike">
              <a:solidFill>
                <a:srgbClr val="000000"/>
              </a:solidFill>
              <a:latin typeface="Arial"/>
              <a:ea typeface="Arial"/>
              <a:cs typeface="Arial"/>
              <a:sym typeface="Arial"/>
            </a:endParaRPr>
          </a:p>
        </p:txBody>
      </p:sp>
      <p:sp>
        <p:nvSpPr>
          <p:cNvPr id="412" name="Google Shape;412;p3"/>
          <p:cNvSpPr txBox="1"/>
          <p:nvPr/>
        </p:nvSpPr>
        <p:spPr>
          <a:xfrm>
            <a:off x="8375587" y="8994140"/>
            <a:ext cx="1308236" cy="26416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Clr>
                <a:srgbClr val="000000"/>
              </a:buClr>
              <a:buSzPts val="1599"/>
              <a:buFont typeface="Arial"/>
              <a:buNone/>
            </a:pPr>
            <a:r>
              <a:rPr b="1" i="0" lang="en-US" sz="1599" u="none" cap="none" strike="noStrike">
                <a:solidFill>
                  <a:srgbClr val="FFFFFF"/>
                </a:solidFill>
                <a:latin typeface="Montserrat"/>
                <a:ea typeface="Montserrat"/>
                <a:cs typeface="Montserrat"/>
                <a:sym typeface="Montserrat"/>
              </a:rPr>
              <a:t>2023</a:t>
            </a:r>
            <a:endParaRPr b="0" i="0" sz="1400" u="none" cap="none" strike="noStrike">
              <a:solidFill>
                <a:srgbClr val="000000"/>
              </a:solidFill>
              <a:latin typeface="Arial"/>
              <a:ea typeface="Arial"/>
              <a:cs typeface="Arial"/>
              <a:sym typeface="Arial"/>
            </a:endParaRPr>
          </a:p>
        </p:txBody>
      </p:sp>
      <p:sp>
        <p:nvSpPr>
          <p:cNvPr id="413" name="Google Shape;413;p3"/>
          <p:cNvSpPr txBox="1"/>
          <p:nvPr/>
        </p:nvSpPr>
        <p:spPr>
          <a:xfrm>
            <a:off x="5961223" y="6485349"/>
            <a:ext cx="3068481"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2799"/>
              <a:buFont typeface="Arial"/>
              <a:buNone/>
            </a:pPr>
            <a:r>
              <a:rPr b="1" i="0" lang="en-US" sz="2799" u="sng" cap="none" strike="noStrike">
                <a:solidFill>
                  <a:srgbClr val="FFFFFF"/>
                </a:solidFill>
                <a:latin typeface="Montserrat"/>
                <a:ea typeface="Montserrat"/>
                <a:cs typeface="Montserrat"/>
                <a:sym typeface="Montserrat"/>
                <a:hlinkClick r:id="rId10">
                  <a:extLst>
                    <a:ext uri="{A12FA001-AC4F-418D-AE19-62706E023703}">
                      <ahyp:hlinkClr val="tx"/>
                    </a:ext>
                  </a:extLst>
                </a:hlinkClick>
              </a:rPr>
              <a:t>(85) 98524-9935</a:t>
            </a:r>
            <a:endParaRPr b="0" i="0" sz="1400" u="none" cap="none" strike="noStrike">
              <a:solidFill>
                <a:srgbClr val="000000"/>
              </a:solidFill>
              <a:latin typeface="Arial"/>
              <a:ea typeface="Arial"/>
              <a:cs typeface="Arial"/>
              <a:sym typeface="Arial"/>
            </a:endParaRPr>
          </a:p>
        </p:txBody>
      </p:sp>
      <p:sp>
        <p:nvSpPr>
          <p:cNvPr id="414" name="Google Shape;414;p3"/>
          <p:cNvSpPr txBox="1"/>
          <p:nvPr/>
        </p:nvSpPr>
        <p:spPr>
          <a:xfrm>
            <a:off x="7466819" y="8260840"/>
            <a:ext cx="3515863" cy="314200"/>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Clr>
                <a:srgbClr val="000000"/>
              </a:buClr>
              <a:buSzPts val="1786"/>
              <a:buFont typeface="Arial"/>
              <a:buNone/>
            </a:pPr>
            <a:r>
              <a:rPr b="1" i="0" lang="en-US" sz="1786" u="sng" cap="none" strike="noStrike">
                <a:solidFill>
                  <a:srgbClr val="FFFFFF"/>
                </a:solidFill>
                <a:latin typeface="Montserrat"/>
                <a:ea typeface="Montserrat"/>
                <a:cs typeface="Montserrat"/>
                <a:sym typeface="Montserrat"/>
                <a:hlinkClick r:id="rId11">
                  <a:extLst>
                    <a:ext uri="{A12FA001-AC4F-418D-AE19-62706E023703}">
                      <ahyp:hlinkClr val="tx"/>
                    </a:ext>
                  </a:extLst>
                </a:hlinkClick>
              </a:rPr>
              <a:t>www.youthidiomas.com.br</a:t>
            </a:r>
            <a:endParaRPr b="0" i="0" sz="1400" u="none" cap="none" strike="noStrike">
              <a:solidFill>
                <a:srgbClr val="000000"/>
              </a:solidFill>
              <a:latin typeface="Arial"/>
              <a:ea typeface="Arial"/>
              <a:cs typeface="Arial"/>
              <a:sym typeface="Arial"/>
            </a:endParaRPr>
          </a:p>
        </p:txBody>
      </p:sp>
      <p:sp>
        <p:nvSpPr>
          <p:cNvPr id="415" name="Google Shape;415;p3"/>
          <p:cNvSpPr txBox="1"/>
          <p:nvPr/>
        </p:nvSpPr>
        <p:spPr>
          <a:xfrm>
            <a:off x="6752012" y="7370826"/>
            <a:ext cx="5018391" cy="389255"/>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Clr>
                <a:srgbClr val="000000"/>
              </a:buClr>
              <a:buSzPts val="2299"/>
              <a:buFont typeface="Arial"/>
              <a:buNone/>
            </a:pPr>
            <a:r>
              <a:rPr b="1" i="0" lang="en-US" sz="2299" u="sng" cap="none" strike="noStrike">
                <a:solidFill>
                  <a:srgbClr val="FFFFFF"/>
                </a:solidFill>
                <a:latin typeface="Montserrat"/>
                <a:ea typeface="Montserrat"/>
                <a:cs typeface="Montserrat"/>
                <a:sym typeface="Montserrat"/>
                <a:hlinkClick r:id="rId12">
                  <a:extLst>
                    <a:ext uri="{A12FA001-AC4F-418D-AE19-62706E023703}">
                      <ahyp:hlinkClr val="tx"/>
                    </a:ext>
                  </a:extLst>
                </a:hlinkClick>
              </a:rPr>
              <a:t>contato@youthidiomas.com.br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02f957562a_0_164"/>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6" name="Google Shape;186;g202f957562a_0_164"/>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Orientação a objeto </a:t>
            </a:r>
            <a:endParaRPr b="1" i="0" sz="6000" u="none" cap="none" strike="noStrike">
              <a:solidFill>
                <a:srgbClr val="D9BD34"/>
              </a:solidFill>
              <a:latin typeface="Calibri"/>
              <a:ea typeface="Calibri"/>
              <a:cs typeface="Calibri"/>
              <a:sym typeface="Calibri"/>
            </a:endParaRPr>
          </a:p>
        </p:txBody>
      </p:sp>
      <p:sp>
        <p:nvSpPr>
          <p:cNvPr id="187" name="Google Shape;187;g202f957562a_0_164"/>
          <p:cNvSpPr txBox="1"/>
          <p:nvPr/>
        </p:nvSpPr>
        <p:spPr>
          <a:xfrm>
            <a:off x="1425450" y="2172900"/>
            <a:ext cx="15437100" cy="390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3200" u="none" cap="none" strike="noStrike">
                <a:solidFill>
                  <a:schemeClr val="lt1"/>
                </a:solidFill>
                <a:latin typeface="Arial"/>
                <a:ea typeface="Arial"/>
                <a:cs typeface="Arial"/>
                <a:sym typeface="Arial"/>
              </a:rPr>
              <a:t>A programação orientada a objetos tem como objetivo abstrair elementos reais, tangíveis ou não, por meio de classes, no qual cada uma dessas classes possui propriedades únicas e comportamentos próprios, podendo existir só ou dependendo de outra.</a:t>
            </a:r>
            <a:endParaRPr b="0" i="0" sz="3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p:txBody>
      </p:sp>
      <p:sp>
        <p:nvSpPr>
          <p:cNvPr id="188" name="Google Shape;188;g202f957562a_0_164"/>
          <p:cNvSpPr txBox="1"/>
          <p:nvPr/>
        </p:nvSpPr>
        <p:spPr>
          <a:xfrm>
            <a:off x="1425450" y="4831450"/>
            <a:ext cx="7042800" cy="412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Arial"/>
                <a:ea typeface="Arial"/>
                <a:cs typeface="Arial"/>
                <a:sym typeface="Arial"/>
              </a:rPr>
              <a:t>Um dos principais objetivos da POO é facilitar o entendimento e a modelagem de software complexo através da organização do código em unidades lógicas que representam entidades ou conceitos do mundo real. Para isso lançamos mão dos 4 pilares da Orientação a Objeto</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02fcdc784c_0_9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4" name="Google Shape;194;g202fcdc784c_0_96"/>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ABSTRAÇÃO</a:t>
            </a:r>
            <a:endParaRPr b="1" i="0" sz="6000" u="none" cap="none" strike="noStrike">
              <a:solidFill>
                <a:srgbClr val="D9BD34"/>
              </a:solidFill>
              <a:latin typeface="Calibri"/>
              <a:ea typeface="Calibri"/>
              <a:cs typeface="Calibri"/>
              <a:sym typeface="Calibri"/>
            </a:endParaRPr>
          </a:p>
        </p:txBody>
      </p:sp>
      <p:sp>
        <p:nvSpPr>
          <p:cNvPr id="195" name="Google Shape;195;g202fcdc784c_0_96"/>
          <p:cNvSpPr txBox="1"/>
          <p:nvPr/>
        </p:nvSpPr>
        <p:spPr>
          <a:xfrm>
            <a:off x="673450" y="2273200"/>
            <a:ext cx="173988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Abstração é o conceito de </a:t>
            </a:r>
            <a:r>
              <a:rPr b="0" i="0" lang="en-US" sz="2800" u="none" cap="none" strike="noStrike">
                <a:solidFill>
                  <a:srgbClr val="D9BD34"/>
                </a:solidFill>
                <a:latin typeface="Arial"/>
                <a:ea typeface="Arial"/>
                <a:cs typeface="Arial"/>
                <a:sym typeface="Arial"/>
              </a:rPr>
              <a:t>simplificar complexidades desnecessárias</a:t>
            </a:r>
            <a:r>
              <a:rPr b="0" i="0" lang="en-US" sz="2800" u="none" cap="none" strike="noStrike">
                <a:solidFill>
                  <a:schemeClr val="lt1"/>
                </a:solidFill>
                <a:latin typeface="Arial"/>
                <a:ea typeface="Arial"/>
                <a:cs typeface="Arial"/>
                <a:sym typeface="Arial"/>
              </a:rPr>
              <a:t>, focando nos aspectos relevantes de um objeto.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Em POO, uma classe é uma forma de abstração, pois representa um conjunto de objetos que compartilham características semelhantes. Por exemplo, ao criar uma classe Animal, estamos abstraindo os detalhes específicos de cada tipo de animal e focando apenas nos aspectos</a:t>
            </a:r>
            <a:r>
              <a:rPr b="0" i="0" lang="en-US" sz="2800" u="none" cap="none" strike="noStrike">
                <a:solidFill>
                  <a:srgbClr val="D9BD34"/>
                </a:solidFill>
                <a:latin typeface="Arial"/>
                <a:ea typeface="Arial"/>
                <a:cs typeface="Arial"/>
                <a:sym typeface="Arial"/>
              </a:rPr>
              <a:t> comuns a todos os animais</a:t>
            </a:r>
            <a:r>
              <a:rPr b="0" i="0" lang="en-US" sz="2800" u="none" cap="none" strike="noStrike">
                <a:solidFill>
                  <a:schemeClr val="lt1"/>
                </a:solidFill>
                <a:latin typeface="Arial"/>
                <a:ea typeface="Arial"/>
                <a:cs typeface="Arial"/>
                <a:sym typeface="Arial"/>
              </a:rPr>
              <a:t>.</a:t>
            </a:r>
            <a:endParaRPr b="0" i="0" sz="2800" u="none" cap="none" strike="noStrike">
              <a:solidFill>
                <a:schemeClr val="lt1"/>
              </a:solidFill>
              <a:latin typeface="Arial"/>
              <a:ea typeface="Arial"/>
              <a:cs typeface="Arial"/>
              <a:sym typeface="Arial"/>
            </a:endParaRPr>
          </a:p>
        </p:txBody>
      </p:sp>
      <p:pic>
        <p:nvPicPr>
          <p:cNvPr id="196" name="Google Shape;196;g202fcdc784c_0_96"/>
          <p:cNvPicPr preferRelativeResize="0"/>
          <p:nvPr/>
        </p:nvPicPr>
        <p:blipFill rotWithShape="1">
          <a:blip r:embed="rId3">
            <a:alphaModFix/>
          </a:blip>
          <a:srcRect b="0" l="0" r="0" t="0"/>
          <a:stretch/>
        </p:blipFill>
        <p:spPr>
          <a:xfrm>
            <a:off x="799800" y="4612900"/>
            <a:ext cx="10152298" cy="5369301"/>
          </a:xfrm>
          <a:prstGeom prst="rect">
            <a:avLst/>
          </a:prstGeom>
          <a:noFill/>
          <a:ln>
            <a:noFill/>
          </a:ln>
        </p:spPr>
      </p:pic>
      <p:sp>
        <p:nvSpPr>
          <p:cNvPr id="197" name="Google Shape;197;g202fcdc784c_0_96"/>
          <p:cNvSpPr txBox="1"/>
          <p:nvPr/>
        </p:nvSpPr>
        <p:spPr>
          <a:xfrm>
            <a:off x="11308525" y="4805400"/>
            <a:ext cx="55536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abstração 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D9BD34"/>
                </a:solidFill>
                <a:latin typeface="Arial"/>
                <a:ea typeface="Arial"/>
                <a:cs typeface="Arial"/>
                <a:sym typeface="Arial"/>
              </a:rPr>
              <a:t>Classes: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conjuntos de objetos que possuem o mesmo tipo; e</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D9BD34"/>
                </a:solidFill>
                <a:latin typeface="Arial"/>
                <a:ea typeface="Arial"/>
                <a:cs typeface="Arial"/>
                <a:sym typeface="Arial"/>
              </a:rPr>
              <a:t>Objetos: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instâncias das classes.</a:t>
            </a:r>
            <a:endParaRPr b="0" i="0" sz="2800" u="none" cap="none" strike="noStrike">
              <a:solidFill>
                <a:schemeClr val="lt1"/>
              </a:solidFill>
              <a:latin typeface="Arial"/>
              <a:ea typeface="Arial"/>
              <a:cs typeface="Arial"/>
              <a:sym typeface="Arial"/>
            </a:endParaRPr>
          </a:p>
        </p:txBody>
      </p:sp>
      <p:pic>
        <p:nvPicPr>
          <p:cNvPr id="198" name="Google Shape;198;g202fcdc784c_0_96"/>
          <p:cNvPicPr preferRelativeResize="0"/>
          <p:nvPr/>
        </p:nvPicPr>
        <p:blipFill rotWithShape="1">
          <a:blip r:embed="rId4">
            <a:alphaModFix/>
          </a:blip>
          <a:srcRect b="0" l="0" r="0" t="0"/>
          <a:stretch/>
        </p:blipFill>
        <p:spPr>
          <a:xfrm>
            <a:off x="2499900" y="5088850"/>
            <a:ext cx="923400" cy="923400"/>
          </a:xfrm>
          <a:prstGeom prst="rect">
            <a:avLst/>
          </a:prstGeom>
          <a:noFill/>
          <a:ln>
            <a:noFill/>
          </a:ln>
        </p:spPr>
      </p:pic>
      <p:pic>
        <p:nvPicPr>
          <p:cNvPr id="199" name="Google Shape;199;g202fcdc784c_0_96"/>
          <p:cNvPicPr preferRelativeResize="0"/>
          <p:nvPr/>
        </p:nvPicPr>
        <p:blipFill rotWithShape="1">
          <a:blip r:embed="rId5">
            <a:alphaModFix/>
          </a:blip>
          <a:srcRect b="0" l="0" r="0" t="0"/>
          <a:stretch/>
        </p:blipFill>
        <p:spPr>
          <a:xfrm>
            <a:off x="2499900" y="6317900"/>
            <a:ext cx="923400" cy="923400"/>
          </a:xfrm>
          <a:prstGeom prst="rect">
            <a:avLst/>
          </a:prstGeom>
          <a:noFill/>
          <a:ln>
            <a:noFill/>
          </a:ln>
        </p:spPr>
      </p:pic>
      <p:pic>
        <p:nvPicPr>
          <p:cNvPr id="200" name="Google Shape;200;g202fcdc784c_0_96"/>
          <p:cNvPicPr preferRelativeResize="0"/>
          <p:nvPr/>
        </p:nvPicPr>
        <p:blipFill rotWithShape="1">
          <a:blip r:embed="rId6">
            <a:alphaModFix/>
          </a:blip>
          <a:srcRect b="0" l="0" r="0" t="0"/>
          <a:stretch/>
        </p:blipFill>
        <p:spPr>
          <a:xfrm>
            <a:off x="2499900" y="7546950"/>
            <a:ext cx="923400" cy="923400"/>
          </a:xfrm>
          <a:prstGeom prst="rect">
            <a:avLst/>
          </a:prstGeom>
          <a:noFill/>
          <a:ln>
            <a:noFill/>
          </a:ln>
        </p:spPr>
      </p:pic>
      <p:pic>
        <p:nvPicPr>
          <p:cNvPr id="201" name="Google Shape;201;g202fcdc784c_0_96"/>
          <p:cNvPicPr preferRelativeResize="0"/>
          <p:nvPr/>
        </p:nvPicPr>
        <p:blipFill rotWithShape="1">
          <a:blip r:embed="rId7">
            <a:alphaModFix/>
          </a:blip>
          <a:srcRect b="0" l="0" r="0" t="0"/>
          <a:stretch/>
        </p:blipFill>
        <p:spPr>
          <a:xfrm>
            <a:off x="2544853" y="8776000"/>
            <a:ext cx="833500" cy="8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02fcdc784c_0_131"/>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7" name="Google Shape;207;g202fcdc784c_0_131"/>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ABSTRAÇÃO</a:t>
            </a:r>
            <a:endParaRPr b="1" i="0" sz="6000" u="none" cap="none" strike="noStrike">
              <a:solidFill>
                <a:srgbClr val="D9BD34"/>
              </a:solidFill>
              <a:latin typeface="Calibri"/>
              <a:ea typeface="Calibri"/>
              <a:cs typeface="Calibri"/>
              <a:sym typeface="Calibri"/>
            </a:endParaRPr>
          </a:p>
        </p:txBody>
      </p:sp>
      <p:sp>
        <p:nvSpPr>
          <p:cNvPr id="208" name="Google Shape;208;g202fcdc784c_0_131"/>
          <p:cNvSpPr txBox="1"/>
          <p:nvPr/>
        </p:nvSpPr>
        <p:spPr>
          <a:xfrm>
            <a:off x="673450" y="2273200"/>
            <a:ext cx="173988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Abstração é o conceito de </a:t>
            </a:r>
            <a:r>
              <a:rPr b="0" i="0" lang="en-US" sz="2800" u="none" cap="none" strike="noStrike">
                <a:solidFill>
                  <a:srgbClr val="D9BD34"/>
                </a:solidFill>
                <a:latin typeface="Arial"/>
                <a:ea typeface="Arial"/>
                <a:cs typeface="Arial"/>
                <a:sym typeface="Arial"/>
              </a:rPr>
              <a:t>simplificar complexidades desnecessárias</a:t>
            </a:r>
            <a:r>
              <a:rPr b="0" i="0" lang="en-US" sz="2800" u="none" cap="none" strike="noStrike">
                <a:solidFill>
                  <a:schemeClr val="lt1"/>
                </a:solidFill>
                <a:latin typeface="Arial"/>
                <a:ea typeface="Arial"/>
                <a:cs typeface="Arial"/>
                <a:sym typeface="Arial"/>
              </a:rPr>
              <a:t>, focando nos aspectos relevantes de um objeto.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Em POO, uma classe é uma forma de abstração, pois representa um conjunto de objetos que compartilham características semelhantes. Por exemplo, ao criar uma classe Animal, estamos abstraindo os detalhes específicos de cada tipo de animal e focando apenas nos aspectos</a:t>
            </a:r>
            <a:r>
              <a:rPr b="0" i="0" lang="en-US" sz="2800" u="none" cap="none" strike="noStrike">
                <a:solidFill>
                  <a:srgbClr val="D9BD34"/>
                </a:solidFill>
                <a:latin typeface="Arial"/>
                <a:ea typeface="Arial"/>
                <a:cs typeface="Arial"/>
                <a:sym typeface="Arial"/>
              </a:rPr>
              <a:t> comuns a todos os animais</a:t>
            </a:r>
            <a:r>
              <a:rPr b="0" i="0" lang="en-US" sz="2800" u="none" cap="none" strike="noStrike">
                <a:solidFill>
                  <a:schemeClr val="lt1"/>
                </a:solidFill>
                <a:latin typeface="Arial"/>
                <a:ea typeface="Arial"/>
                <a:cs typeface="Arial"/>
                <a:sym typeface="Arial"/>
              </a:rPr>
              <a:t>.</a:t>
            </a:r>
            <a:endParaRPr b="0" i="0" sz="2800" u="none" cap="none" strike="noStrike">
              <a:solidFill>
                <a:schemeClr val="lt1"/>
              </a:solidFill>
              <a:latin typeface="Arial"/>
              <a:ea typeface="Arial"/>
              <a:cs typeface="Arial"/>
              <a:sym typeface="Arial"/>
            </a:endParaRPr>
          </a:p>
        </p:txBody>
      </p:sp>
      <p:sp>
        <p:nvSpPr>
          <p:cNvPr id="209" name="Google Shape;209;g202fcdc784c_0_131"/>
          <p:cNvSpPr txBox="1"/>
          <p:nvPr/>
        </p:nvSpPr>
        <p:spPr>
          <a:xfrm>
            <a:off x="11308525" y="4805400"/>
            <a:ext cx="55536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abstração 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D9BD34"/>
                </a:solidFill>
                <a:latin typeface="Arial"/>
                <a:ea typeface="Arial"/>
                <a:cs typeface="Arial"/>
                <a:sym typeface="Arial"/>
              </a:rPr>
              <a:t>Classes: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conjuntos de objetos que possuem o mesmo tipo; e</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D9BD34"/>
                </a:solidFill>
                <a:latin typeface="Arial"/>
                <a:ea typeface="Arial"/>
                <a:cs typeface="Arial"/>
                <a:sym typeface="Arial"/>
              </a:rPr>
              <a:t>Objetos: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instâncias das classes.</a:t>
            </a:r>
            <a:endParaRPr b="0" i="0" sz="2800" u="none" cap="none" strike="noStrike">
              <a:solidFill>
                <a:schemeClr val="lt1"/>
              </a:solidFill>
              <a:latin typeface="Arial"/>
              <a:ea typeface="Arial"/>
              <a:cs typeface="Arial"/>
              <a:sym typeface="Arial"/>
            </a:endParaRPr>
          </a:p>
        </p:txBody>
      </p:sp>
      <p:sp>
        <p:nvSpPr>
          <p:cNvPr id="210" name="Google Shape;210;g202fcdc784c_0_131"/>
          <p:cNvSpPr txBox="1"/>
          <p:nvPr/>
        </p:nvSpPr>
        <p:spPr>
          <a:xfrm>
            <a:off x="889275" y="4747825"/>
            <a:ext cx="10016400" cy="4656300"/>
          </a:xfrm>
          <a:prstGeom prst="rect">
            <a:avLst/>
          </a:prstGeom>
          <a:solidFill>
            <a:srgbClr val="0D0D0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2E95D3"/>
                </a:solidFill>
                <a:highlight>
                  <a:srgbClr val="0D0D0D"/>
                </a:highlight>
                <a:latin typeface="Courier New"/>
                <a:ea typeface="Courier New"/>
                <a:cs typeface="Courier New"/>
                <a:sym typeface="Courier New"/>
              </a:rPr>
              <a:t>class</a:t>
            </a: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F22C3D"/>
                </a:solidFill>
                <a:highlight>
                  <a:srgbClr val="0D0D0D"/>
                </a:highlight>
                <a:latin typeface="Courier New"/>
                <a:ea typeface="Courier New"/>
                <a:cs typeface="Courier New"/>
                <a:sym typeface="Courier New"/>
              </a:rPr>
              <a:t>Animal</a:t>
            </a:r>
            <a:r>
              <a:rPr b="0" i="0" lang="en-US" sz="2450" u="none" cap="none" strike="noStrike">
                <a:solidFill>
                  <a:srgbClr val="FFFFFF"/>
                </a:solidFill>
                <a:highlight>
                  <a:srgbClr val="0D0D0D"/>
                </a:highlight>
                <a:latin typeface="Courier New"/>
                <a:ea typeface="Courier New"/>
                <a:cs typeface="Courier New"/>
                <a:sym typeface="Courier New"/>
              </a:rPr>
              <a:t>:</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2E95D3"/>
                </a:solidFill>
                <a:highlight>
                  <a:srgbClr val="0D0D0D"/>
                </a:highlight>
                <a:latin typeface="Courier New"/>
                <a:ea typeface="Courier New"/>
                <a:cs typeface="Courier New"/>
                <a:sym typeface="Courier New"/>
              </a:rPr>
              <a:t>def</a:t>
            </a: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F22C3D"/>
                </a:solidFill>
                <a:highlight>
                  <a:srgbClr val="0D0D0D"/>
                </a:highlight>
                <a:latin typeface="Courier New"/>
                <a:ea typeface="Courier New"/>
                <a:cs typeface="Courier New"/>
                <a:sym typeface="Courier New"/>
              </a:rPr>
              <a:t>__init__</a:t>
            </a:r>
            <a:r>
              <a:rPr b="0" i="0" lang="en-US" sz="2450" u="none" cap="none" strike="noStrike">
                <a:solidFill>
                  <a:srgbClr val="FFFFFF"/>
                </a:solidFill>
                <a:highlight>
                  <a:srgbClr val="0D0D0D"/>
                </a:highlight>
                <a:latin typeface="Courier New"/>
                <a:ea typeface="Courier New"/>
                <a:cs typeface="Courier New"/>
                <a:sym typeface="Courier New"/>
              </a:rPr>
              <a:t>(self, raca, tamanho, cor):</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self.raca = raca</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self.tamanho = tamanho</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self.cor = cor</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2E95D3"/>
                </a:solidFill>
                <a:highlight>
                  <a:srgbClr val="0D0D0D"/>
                </a:highlight>
                <a:latin typeface="Courier New"/>
                <a:ea typeface="Courier New"/>
                <a:cs typeface="Courier New"/>
                <a:sym typeface="Courier New"/>
              </a:rPr>
              <a:t>def</a:t>
            </a: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F22C3D"/>
                </a:solidFill>
                <a:highlight>
                  <a:srgbClr val="0D0D0D"/>
                </a:highlight>
                <a:latin typeface="Courier New"/>
                <a:ea typeface="Courier New"/>
                <a:cs typeface="Courier New"/>
                <a:sym typeface="Courier New"/>
              </a:rPr>
              <a:t>comer</a:t>
            </a:r>
            <a:r>
              <a:rPr b="0" i="0" lang="en-US" sz="2450" u="none" cap="none" strike="noStrike">
                <a:solidFill>
                  <a:srgbClr val="FFFFFF"/>
                </a:solidFill>
                <a:highlight>
                  <a:srgbClr val="0D0D0D"/>
                </a:highlight>
                <a:latin typeface="Courier New"/>
                <a:ea typeface="Courier New"/>
                <a:cs typeface="Courier New"/>
                <a:sym typeface="Courier New"/>
              </a:rPr>
              <a:t>(self):</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2E95D3"/>
                </a:solidFill>
                <a:highlight>
                  <a:srgbClr val="0D0D0D"/>
                </a:highlight>
                <a:latin typeface="Courier New"/>
                <a:ea typeface="Courier New"/>
                <a:cs typeface="Courier New"/>
                <a:sym typeface="Courier New"/>
              </a:rPr>
              <a:t>return</a:t>
            </a: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00A67D"/>
                </a:solidFill>
                <a:highlight>
                  <a:srgbClr val="0D0D0D"/>
                </a:highlight>
                <a:latin typeface="Courier New"/>
                <a:ea typeface="Courier New"/>
                <a:cs typeface="Courier New"/>
                <a:sym typeface="Courier New"/>
              </a:rPr>
              <a:t>"O animal está comendo."</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2E95D3"/>
                </a:solidFill>
                <a:highlight>
                  <a:srgbClr val="0D0D0D"/>
                </a:highlight>
                <a:latin typeface="Courier New"/>
                <a:ea typeface="Courier New"/>
                <a:cs typeface="Courier New"/>
                <a:sym typeface="Courier New"/>
              </a:rPr>
              <a:t>def</a:t>
            </a: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F22C3D"/>
                </a:solidFill>
                <a:highlight>
                  <a:srgbClr val="0D0D0D"/>
                </a:highlight>
                <a:latin typeface="Courier New"/>
                <a:ea typeface="Courier New"/>
                <a:cs typeface="Courier New"/>
                <a:sym typeface="Courier New"/>
              </a:rPr>
              <a:t>dormir</a:t>
            </a:r>
            <a:r>
              <a:rPr b="0" i="0" lang="en-US" sz="2450" u="none" cap="none" strike="noStrike">
                <a:solidFill>
                  <a:srgbClr val="FFFFFF"/>
                </a:solidFill>
                <a:highlight>
                  <a:srgbClr val="0D0D0D"/>
                </a:highlight>
                <a:latin typeface="Courier New"/>
                <a:ea typeface="Courier New"/>
                <a:cs typeface="Courier New"/>
                <a:sym typeface="Courier New"/>
              </a:rPr>
              <a:t>(self):</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50"/>
              <a:buFont typeface="Arial"/>
              <a:buNone/>
            </a:pP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2E95D3"/>
                </a:solidFill>
                <a:highlight>
                  <a:srgbClr val="0D0D0D"/>
                </a:highlight>
                <a:latin typeface="Courier New"/>
                <a:ea typeface="Courier New"/>
                <a:cs typeface="Courier New"/>
                <a:sym typeface="Courier New"/>
              </a:rPr>
              <a:t>return</a:t>
            </a:r>
            <a:r>
              <a:rPr b="0" i="0" lang="en-US" sz="2450" u="none" cap="none" strike="noStrike">
                <a:solidFill>
                  <a:srgbClr val="FFFFFF"/>
                </a:solidFill>
                <a:highlight>
                  <a:srgbClr val="0D0D0D"/>
                </a:highlight>
                <a:latin typeface="Courier New"/>
                <a:ea typeface="Courier New"/>
                <a:cs typeface="Courier New"/>
                <a:sym typeface="Courier New"/>
              </a:rPr>
              <a:t> </a:t>
            </a:r>
            <a:r>
              <a:rPr b="0" i="0" lang="en-US" sz="2450" u="none" cap="none" strike="noStrike">
                <a:solidFill>
                  <a:srgbClr val="00A67D"/>
                </a:solidFill>
                <a:highlight>
                  <a:srgbClr val="0D0D0D"/>
                </a:highlight>
                <a:latin typeface="Courier New"/>
                <a:ea typeface="Courier New"/>
                <a:cs typeface="Courier New"/>
                <a:sym typeface="Courier New"/>
              </a:rPr>
              <a:t>"O animal está dormindo."</a:t>
            </a:r>
            <a:endParaRPr b="0" i="0" sz="24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02fd2f7322_0_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6" name="Google Shape;216;g202fd2f7322_0_0"/>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45720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ATIVIDADE 1</a:t>
            </a:r>
            <a:endParaRPr b="1" i="0" sz="6000" u="none" cap="none" strike="noStrike">
              <a:solidFill>
                <a:srgbClr val="D9BD34"/>
              </a:solidFill>
              <a:latin typeface="Calibri"/>
              <a:ea typeface="Calibri"/>
              <a:cs typeface="Calibri"/>
              <a:sym typeface="Calibri"/>
            </a:endParaRPr>
          </a:p>
        </p:txBody>
      </p:sp>
      <p:sp>
        <p:nvSpPr>
          <p:cNvPr id="217" name="Google Shape;217;g202fd2f7322_0_0"/>
          <p:cNvSpPr txBox="1"/>
          <p:nvPr/>
        </p:nvSpPr>
        <p:spPr>
          <a:xfrm>
            <a:off x="1239650" y="2025175"/>
            <a:ext cx="16511400" cy="664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Você foi contratado para desenvolver um sistema de gerenciamento de biblioteca para uma instituição de ensino.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sistema deve permitir que os usuários realizem operações como: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Criar um novo livro</a:t>
            </a:r>
            <a:endParaRPr b="0" i="0" sz="2800" u="none" cap="none" strike="noStrike">
              <a:solidFill>
                <a:schemeClr val="lt1"/>
              </a:solidFill>
              <a:latin typeface="Arial"/>
              <a:ea typeface="Arial"/>
              <a:cs typeface="Arial"/>
              <a:sym typeface="Arial"/>
            </a:endParaRPr>
          </a:p>
          <a:p>
            <a:pPr indent="-406400" lvl="0" marL="32004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Título</a:t>
            </a:r>
            <a:endParaRPr b="0" i="0" sz="2800" u="none" cap="none" strike="noStrike">
              <a:solidFill>
                <a:schemeClr val="lt1"/>
              </a:solidFill>
              <a:latin typeface="Arial"/>
              <a:ea typeface="Arial"/>
              <a:cs typeface="Arial"/>
              <a:sym typeface="Arial"/>
            </a:endParaRPr>
          </a:p>
          <a:p>
            <a:pPr indent="-406400" lvl="0" marL="32004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Autor</a:t>
            </a:r>
            <a:endParaRPr b="0" i="0" sz="2800" u="none" cap="none" strike="noStrike">
              <a:solidFill>
                <a:schemeClr val="lt1"/>
              </a:solidFill>
              <a:latin typeface="Arial"/>
              <a:ea typeface="Arial"/>
              <a:cs typeface="Arial"/>
              <a:sym typeface="Arial"/>
            </a:endParaRPr>
          </a:p>
          <a:p>
            <a:pPr indent="-406400" lvl="0" marL="32004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Ano de Publicação</a:t>
            </a:r>
            <a:endParaRPr b="0" i="0" sz="2800" u="none" cap="none" strike="noStrike">
              <a:solidFill>
                <a:schemeClr val="lt1"/>
              </a:solidFill>
              <a:latin typeface="Arial"/>
              <a:ea typeface="Arial"/>
              <a:cs typeface="Arial"/>
              <a:sym typeface="Arial"/>
            </a:endParaRPr>
          </a:p>
          <a:p>
            <a:pPr indent="-406400" lvl="0" marL="32004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Status (disponível ou emprestado)</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Criar uma biblioteca para reunir os livros.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Os objetos do tipo biblioteca contarão com as seguintes funções: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406400" lvl="0" marL="32004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 adicionar livros à biblioteca</a:t>
            </a:r>
            <a:endParaRPr b="0" i="0" sz="2800" u="none" cap="none" strike="noStrike">
              <a:solidFill>
                <a:schemeClr val="lt1"/>
              </a:solidFill>
              <a:latin typeface="Arial"/>
              <a:ea typeface="Arial"/>
              <a:cs typeface="Arial"/>
              <a:sym typeface="Arial"/>
            </a:endParaRPr>
          </a:p>
          <a:p>
            <a:pPr indent="-406400" lvl="0" marL="32004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 listar os livros disponíveis.</a:t>
            </a:r>
            <a:endParaRPr b="0" i="0" sz="2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02fcdc784c_0_114"/>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3" name="Google Shape;223;g202fcdc784c_0_114"/>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ENCAPSULAMENTO </a:t>
            </a:r>
            <a:endParaRPr b="1" i="0" sz="6000" u="none" cap="none" strike="noStrike">
              <a:solidFill>
                <a:srgbClr val="D9BD34"/>
              </a:solidFill>
              <a:latin typeface="Calibri"/>
              <a:ea typeface="Calibri"/>
              <a:cs typeface="Calibri"/>
              <a:sym typeface="Calibri"/>
            </a:endParaRPr>
          </a:p>
        </p:txBody>
      </p:sp>
      <p:sp>
        <p:nvSpPr>
          <p:cNvPr id="224" name="Google Shape;224;g202fcdc784c_0_114"/>
          <p:cNvSpPr txBox="1"/>
          <p:nvPr/>
        </p:nvSpPr>
        <p:spPr>
          <a:xfrm>
            <a:off x="673450" y="2273200"/>
            <a:ext cx="173988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encapsulamento é a habilidade de esconder as características intrínsecas de um dado objeto de outros objetos. É a técnica de proteger os dados (atributos) e os códigos que operam sobre os dados (métodos) em uma única unidade chamada classe. O encapsulamento protege os dados de um objeto contra acesso direto de fora da classe, expondo apenas métodos seguros para operação sobre esses dados.</a:t>
            </a:r>
            <a:endParaRPr b="0" i="0" sz="2800" u="none" cap="none" strike="noStrike">
              <a:solidFill>
                <a:schemeClr val="lt1"/>
              </a:solidFill>
              <a:latin typeface="Arial"/>
              <a:ea typeface="Arial"/>
              <a:cs typeface="Arial"/>
              <a:sym typeface="Arial"/>
            </a:endParaRPr>
          </a:p>
        </p:txBody>
      </p:sp>
      <p:sp>
        <p:nvSpPr>
          <p:cNvPr id="225" name="Google Shape;225;g202fcdc784c_0_114"/>
          <p:cNvSpPr txBox="1"/>
          <p:nvPr/>
        </p:nvSpPr>
        <p:spPr>
          <a:xfrm>
            <a:off x="863275" y="4712625"/>
            <a:ext cx="55536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encapsulamento 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Métodos ou atributos</a:t>
            </a:r>
            <a:r>
              <a:rPr b="0" i="0" lang="en-US" sz="2800" u="none" cap="none" strike="noStrike">
                <a:solidFill>
                  <a:srgbClr val="D9BD34"/>
                </a:solidFill>
                <a:latin typeface="Arial"/>
                <a:ea typeface="Arial"/>
                <a:cs typeface="Arial"/>
                <a:sym typeface="Arial"/>
              </a:rPr>
              <a:t> públicos: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aqueles que podem ser acessados de fora da classe</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Métodos ou atributos </a:t>
            </a:r>
            <a:r>
              <a:rPr b="0" i="0" lang="en-US" sz="2800" u="none" cap="none" strike="noStrike">
                <a:solidFill>
                  <a:srgbClr val="D9BD34"/>
                </a:solidFill>
                <a:latin typeface="Arial"/>
                <a:ea typeface="Arial"/>
                <a:cs typeface="Arial"/>
                <a:sym typeface="Arial"/>
              </a:rPr>
              <a:t>privados: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aqueles que devem ser acessados apenas de dentro da classe.</a:t>
            </a:r>
            <a:endParaRPr b="0" i="0" sz="2800" u="none" cap="none" strike="noStrike">
              <a:solidFill>
                <a:schemeClr val="lt1"/>
              </a:solidFill>
              <a:latin typeface="Arial"/>
              <a:ea typeface="Arial"/>
              <a:cs typeface="Arial"/>
              <a:sym typeface="Arial"/>
            </a:endParaRPr>
          </a:p>
        </p:txBody>
      </p:sp>
      <p:pic>
        <p:nvPicPr>
          <p:cNvPr id="226" name="Google Shape;226;g202fcdc784c_0_114"/>
          <p:cNvPicPr preferRelativeResize="0"/>
          <p:nvPr/>
        </p:nvPicPr>
        <p:blipFill rotWithShape="1">
          <a:blip r:embed="rId3">
            <a:alphaModFix/>
          </a:blip>
          <a:srcRect b="0" l="0" r="0" t="0"/>
          <a:stretch/>
        </p:blipFill>
        <p:spPr>
          <a:xfrm>
            <a:off x="7705875" y="4478075"/>
            <a:ext cx="7362825" cy="5019675"/>
          </a:xfrm>
          <a:prstGeom prst="rect">
            <a:avLst/>
          </a:prstGeom>
          <a:noFill/>
          <a:ln>
            <a:noFill/>
          </a:ln>
        </p:spPr>
      </p:pic>
      <p:sp>
        <p:nvSpPr>
          <p:cNvPr id="227" name="Google Shape;227;g202fcdc784c_0_114"/>
          <p:cNvSpPr txBox="1"/>
          <p:nvPr/>
        </p:nvSpPr>
        <p:spPr>
          <a:xfrm>
            <a:off x="11481175" y="5582300"/>
            <a:ext cx="21438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chemeClr val="dk1"/>
                </a:solidFill>
                <a:highlight>
                  <a:srgbClr val="377DFF"/>
                </a:highlight>
                <a:latin typeface="Calibri"/>
                <a:ea typeface="Calibri"/>
                <a:cs typeface="Calibri"/>
                <a:sym typeface="Calibri"/>
              </a:rPr>
              <a:t>Públicos</a:t>
            </a:r>
            <a:endParaRPr b="0" i="0" sz="4500" u="none" cap="none" strike="noStrike">
              <a:solidFill>
                <a:schemeClr val="dk1"/>
              </a:solidFill>
              <a:highlight>
                <a:srgbClr val="377DFF"/>
              </a:highlight>
              <a:latin typeface="Calibri"/>
              <a:ea typeface="Calibri"/>
              <a:cs typeface="Calibri"/>
              <a:sym typeface="Calibri"/>
            </a:endParaRPr>
          </a:p>
        </p:txBody>
      </p:sp>
      <p:sp>
        <p:nvSpPr>
          <p:cNvPr id="228" name="Google Shape;228;g202fcdc784c_0_114"/>
          <p:cNvSpPr txBox="1"/>
          <p:nvPr/>
        </p:nvSpPr>
        <p:spPr>
          <a:xfrm>
            <a:off x="10295550" y="7130250"/>
            <a:ext cx="23367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rgbClr val="F22C3D"/>
                </a:solidFill>
                <a:highlight>
                  <a:srgbClr val="7BA9FE"/>
                </a:highlight>
                <a:latin typeface="Calibri"/>
                <a:ea typeface="Calibri"/>
                <a:cs typeface="Calibri"/>
                <a:sym typeface="Calibri"/>
              </a:rPr>
              <a:t>Privados</a:t>
            </a:r>
            <a:endParaRPr b="0" i="0" sz="4500" u="none" cap="none" strike="noStrike">
              <a:solidFill>
                <a:srgbClr val="F22C3D"/>
              </a:solidFill>
              <a:highlight>
                <a:srgbClr val="7BA9FE"/>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02fcdc784c_0_148"/>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4" name="Google Shape;234;g202fcdc784c_0_148"/>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ENCAPSULAMENTO </a:t>
            </a:r>
            <a:endParaRPr b="1" i="0" sz="6000" u="none" cap="none" strike="noStrike">
              <a:solidFill>
                <a:srgbClr val="D9BD34"/>
              </a:solidFill>
              <a:latin typeface="Calibri"/>
              <a:ea typeface="Calibri"/>
              <a:cs typeface="Calibri"/>
              <a:sym typeface="Calibri"/>
            </a:endParaRPr>
          </a:p>
        </p:txBody>
      </p:sp>
      <p:sp>
        <p:nvSpPr>
          <p:cNvPr id="235" name="Google Shape;235;g202fcdc784c_0_148"/>
          <p:cNvSpPr txBox="1"/>
          <p:nvPr/>
        </p:nvSpPr>
        <p:spPr>
          <a:xfrm>
            <a:off x="589075" y="3067400"/>
            <a:ext cx="55536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O conceito de encapsulamento se desdobra em:</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Métodos ou atributos</a:t>
            </a:r>
            <a:r>
              <a:rPr b="0" i="0" lang="en-US" sz="2800" u="none" cap="none" strike="noStrike">
                <a:solidFill>
                  <a:srgbClr val="D9BD34"/>
                </a:solidFill>
                <a:latin typeface="Arial"/>
                <a:ea typeface="Arial"/>
                <a:cs typeface="Arial"/>
                <a:sym typeface="Arial"/>
              </a:rPr>
              <a:t> públicos: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aqueles que podem ser acessados de fora da classe</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Métodos ou atributos </a:t>
            </a:r>
            <a:r>
              <a:rPr b="0" i="0" lang="en-US" sz="2800" u="none" cap="none" strike="noStrike">
                <a:solidFill>
                  <a:srgbClr val="D9BD34"/>
                </a:solidFill>
                <a:latin typeface="Arial"/>
                <a:ea typeface="Arial"/>
                <a:cs typeface="Arial"/>
                <a:sym typeface="Arial"/>
              </a:rPr>
              <a:t>privados:</a:t>
            </a:r>
            <a:endParaRPr b="0" i="0" sz="2800" u="none" cap="none" strike="noStrike">
              <a:solidFill>
                <a:srgbClr val="D9BD3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são aqueles que devem ser acessados apenas de dentro da classe.</a:t>
            </a:r>
            <a:endParaRPr b="0" i="0" sz="2800" u="none" cap="none" strike="noStrike">
              <a:solidFill>
                <a:schemeClr val="lt1"/>
              </a:solidFill>
              <a:latin typeface="Arial"/>
              <a:ea typeface="Arial"/>
              <a:cs typeface="Arial"/>
              <a:sym typeface="Arial"/>
            </a:endParaRPr>
          </a:p>
        </p:txBody>
      </p:sp>
      <p:sp>
        <p:nvSpPr>
          <p:cNvPr id="236" name="Google Shape;236;g202fcdc784c_0_148"/>
          <p:cNvSpPr txBox="1"/>
          <p:nvPr/>
        </p:nvSpPr>
        <p:spPr>
          <a:xfrm>
            <a:off x="6797375" y="2589125"/>
            <a:ext cx="11202600" cy="7596000"/>
          </a:xfrm>
          <a:prstGeom prst="rect">
            <a:avLst/>
          </a:prstGeom>
          <a:solidFill>
            <a:srgbClr val="0D0D0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2E95D3"/>
                </a:solidFill>
                <a:highlight>
                  <a:srgbClr val="0D0D0D"/>
                </a:highlight>
                <a:latin typeface="Courier New"/>
                <a:ea typeface="Courier New"/>
                <a:cs typeface="Courier New"/>
                <a:sym typeface="Courier New"/>
              </a:rPr>
              <a:t>class</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F22C3D"/>
                </a:solidFill>
                <a:highlight>
                  <a:srgbClr val="0D0D0D"/>
                </a:highlight>
                <a:latin typeface="Courier New"/>
                <a:ea typeface="Courier New"/>
                <a:cs typeface="Courier New"/>
                <a:sym typeface="Courier New"/>
              </a:rPr>
              <a:t>Pessoa</a:t>
            </a:r>
            <a:r>
              <a:rPr b="0" i="0" lang="en-US" sz="1750" u="none" cap="none" strike="noStrike">
                <a:solidFill>
                  <a:srgbClr val="FFFFFF"/>
                </a:solidFill>
                <a:highlight>
                  <a:srgbClr val="0D0D0D"/>
                </a:highlight>
                <a:latin typeface="Courier New"/>
                <a:ea typeface="Courier New"/>
                <a:cs typeface="Courier New"/>
                <a:sym typeface="Courier New"/>
              </a:rPr>
              <a:t>:</a:t>
            </a:r>
            <a:endParaRPr b="0" i="0" sz="17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2E95D3"/>
                </a:solidFill>
                <a:highlight>
                  <a:srgbClr val="0D0D0D"/>
                </a:highlight>
                <a:latin typeface="Courier New"/>
                <a:ea typeface="Courier New"/>
                <a:cs typeface="Courier New"/>
                <a:sym typeface="Courier New"/>
              </a:rPr>
              <a:t>def</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sng" cap="none" strike="noStrike">
                <a:solidFill>
                  <a:srgbClr val="F22C3D"/>
                </a:solidFill>
                <a:highlight>
                  <a:srgbClr val="0D0D0D"/>
                </a:highlight>
                <a:latin typeface="Courier New"/>
                <a:ea typeface="Courier New"/>
                <a:cs typeface="Courier New"/>
                <a:sym typeface="Courier New"/>
              </a:rPr>
              <a:t>  </a:t>
            </a:r>
            <a:r>
              <a:rPr b="0" i="0" lang="en-US" sz="1750" u="none" cap="none" strike="noStrike">
                <a:solidFill>
                  <a:srgbClr val="F22C3D"/>
                </a:solidFill>
                <a:highlight>
                  <a:srgbClr val="0D0D0D"/>
                </a:highlight>
                <a:latin typeface="Courier New"/>
                <a:ea typeface="Courier New"/>
                <a:cs typeface="Courier New"/>
                <a:sym typeface="Courier New"/>
              </a:rPr>
              <a:t>init</a:t>
            </a:r>
            <a:r>
              <a:rPr b="0" i="0" lang="en-US" sz="1750" u="sng" cap="none" strike="noStrike">
                <a:solidFill>
                  <a:srgbClr val="F22C3D"/>
                </a:solidFill>
                <a:highlight>
                  <a:srgbClr val="0D0D0D"/>
                </a:highlight>
                <a:latin typeface="Courier New"/>
                <a:ea typeface="Courier New"/>
                <a:cs typeface="Courier New"/>
                <a:sym typeface="Courier New"/>
              </a:rPr>
              <a:t>  </a:t>
            </a:r>
            <a:r>
              <a:rPr b="0" i="0" lang="en-US" sz="1750" u="none" cap="none" strike="noStrike">
                <a:solidFill>
                  <a:srgbClr val="FFFFFF"/>
                </a:solidFill>
                <a:highlight>
                  <a:srgbClr val="0D0D0D"/>
                </a:highlight>
                <a:latin typeface="Courier New"/>
                <a:ea typeface="Courier New"/>
                <a:cs typeface="Courier New"/>
                <a:sym typeface="Courier New"/>
              </a:rPr>
              <a:t>(self, nome, idade,cpf):</a:t>
            </a:r>
            <a:endParaRPr b="0" i="0" sz="1750" u="none" cap="none" strike="noStrike">
              <a:solidFill>
                <a:srgbClr val="FFFFFF"/>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self.</a:t>
            </a:r>
            <a:r>
              <a:rPr b="1" i="0" lang="en-US" sz="1750" u="sng" cap="none" strike="noStrike">
                <a:solidFill>
                  <a:schemeClr val="lt1"/>
                </a:solidFill>
                <a:highlight>
                  <a:srgbClr val="0D0D0D"/>
                </a:highlight>
                <a:latin typeface="Courier New"/>
                <a:ea typeface="Courier New"/>
                <a:cs typeface="Courier New"/>
                <a:sym typeface="Courier New"/>
              </a:rPr>
              <a:t> </a:t>
            </a:r>
            <a:r>
              <a:rPr b="0" i="0" lang="en-US" sz="1750" u="none" cap="none" strike="noStrike">
                <a:solidFill>
                  <a:srgbClr val="FFFFFF"/>
                </a:solidFill>
                <a:highlight>
                  <a:srgbClr val="0D0D0D"/>
                </a:highlight>
                <a:latin typeface="Courier New"/>
                <a:ea typeface="Courier New"/>
                <a:cs typeface="Courier New"/>
                <a:sym typeface="Courier New"/>
              </a:rPr>
              <a:t>nome = nome  </a:t>
            </a:r>
            <a:r>
              <a:rPr b="0" i="0" lang="en-US" sz="1750" u="none" cap="none" strike="noStrike">
                <a:solidFill>
                  <a:srgbClr val="888888"/>
                </a:solidFill>
                <a:highlight>
                  <a:srgbClr val="0D0D0D"/>
                </a:highlight>
                <a:latin typeface="Courier New"/>
                <a:ea typeface="Courier New"/>
                <a:cs typeface="Courier New"/>
                <a:sym typeface="Courier New"/>
              </a:rPr>
              <a:t># Atributo protegido</a:t>
            </a:r>
            <a:endParaRPr b="0" i="0" sz="1750" u="none" cap="none" strike="noStrike">
              <a:solidFill>
                <a:srgbClr val="888888"/>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self.</a:t>
            </a:r>
            <a:r>
              <a:rPr b="1" i="0" lang="en-US" sz="1750" u="sng" cap="none" strike="noStrike">
                <a:solidFill>
                  <a:schemeClr val="lt1"/>
                </a:solidFill>
                <a:highlight>
                  <a:srgbClr val="0D0D0D"/>
                </a:highlight>
                <a:latin typeface="Courier New"/>
                <a:ea typeface="Courier New"/>
                <a:cs typeface="Courier New"/>
                <a:sym typeface="Courier New"/>
              </a:rPr>
              <a:t> </a:t>
            </a:r>
            <a:r>
              <a:rPr b="0" i="0" lang="en-US" sz="1750" u="none" cap="none" strike="noStrike">
                <a:solidFill>
                  <a:srgbClr val="FFFFFF"/>
                </a:solidFill>
                <a:highlight>
                  <a:srgbClr val="0D0D0D"/>
                </a:highlight>
                <a:latin typeface="Courier New"/>
                <a:ea typeface="Courier New"/>
                <a:cs typeface="Courier New"/>
                <a:sym typeface="Courier New"/>
              </a:rPr>
              <a:t>idade = idade </a:t>
            </a:r>
            <a:r>
              <a:rPr b="0" i="0" lang="en-US" sz="1750" u="none" cap="none" strike="noStrike">
                <a:solidFill>
                  <a:srgbClr val="888888"/>
                </a:solidFill>
                <a:highlight>
                  <a:srgbClr val="0D0D0D"/>
                </a:highlight>
                <a:latin typeface="Courier New"/>
                <a:ea typeface="Courier New"/>
                <a:cs typeface="Courier New"/>
                <a:sym typeface="Courier New"/>
              </a:rPr>
              <a:t># Atributo protegido</a:t>
            </a:r>
            <a:endParaRPr b="0" i="0" sz="1750" u="none" cap="none" strike="noStrike">
              <a:solidFill>
                <a:srgbClr val="888888"/>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self.</a:t>
            </a:r>
            <a:r>
              <a:rPr b="1" i="0" lang="en-US" sz="1750" u="none" cap="none" strike="noStrike">
                <a:solidFill>
                  <a:schemeClr val="lt1"/>
                </a:solidFill>
                <a:highlight>
                  <a:srgbClr val="0D0D0D"/>
                </a:highlight>
                <a:latin typeface="Courier New"/>
                <a:ea typeface="Courier New"/>
                <a:cs typeface="Courier New"/>
                <a:sym typeface="Courier New"/>
              </a:rPr>
              <a:t>__</a:t>
            </a:r>
            <a:r>
              <a:rPr b="0" i="0" lang="en-US" sz="1750" u="none" cap="none" strike="noStrike">
                <a:solidFill>
                  <a:schemeClr val="lt1"/>
                </a:solidFill>
                <a:highlight>
                  <a:srgbClr val="0D0D0D"/>
                </a:highlight>
                <a:latin typeface="Courier New"/>
                <a:ea typeface="Courier New"/>
                <a:cs typeface="Courier New"/>
                <a:sym typeface="Courier New"/>
              </a:rPr>
              <a:t>cpf = cpf </a:t>
            </a:r>
            <a:r>
              <a:rPr b="0" i="0" lang="en-US" sz="1750" u="none" cap="none" strike="noStrike">
                <a:solidFill>
                  <a:srgbClr val="888888"/>
                </a:solidFill>
                <a:highlight>
                  <a:srgbClr val="0D0D0D"/>
                </a:highlight>
                <a:latin typeface="Courier New"/>
                <a:ea typeface="Courier New"/>
                <a:cs typeface="Courier New"/>
                <a:sym typeface="Courier New"/>
              </a:rPr>
              <a:t># Atributo privado</a:t>
            </a:r>
            <a:endParaRPr b="0" i="0" sz="17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2E95D3"/>
                </a:solidFill>
                <a:highlight>
                  <a:srgbClr val="0D0D0D"/>
                </a:highlight>
                <a:latin typeface="Courier New"/>
                <a:ea typeface="Courier New"/>
                <a:cs typeface="Courier New"/>
                <a:sym typeface="Courier New"/>
              </a:rPr>
              <a:t>def</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F22C3D"/>
                </a:solidFill>
                <a:highlight>
                  <a:srgbClr val="0D0D0D"/>
                </a:highlight>
                <a:latin typeface="Courier New"/>
                <a:ea typeface="Courier New"/>
                <a:cs typeface="Courier New"/>
                <a:sym typeface="Courier New"/>
              </a:rPr>
              <a:t>cumprimentar</a:t>
            </a:r>
            <a:r>
              <a:rPr b="0" i="0" lang="en-US" sz="1750" u="none" cap="none" strike="noStrike">
                <a:solidFill>
                  <a:srgbClr val="FFFFFF"/>
                </a:solidFill>
                <a:highlight>
                  <a:srgbClr val="0D0D0D"/>
                </a:highlight>
                <a:latin typeface="Courier New"/>
                <a:ea typeface="Courier New"/>
                <a:cs typeface="Courier New"/>
                <a:sym typeface="Courier New"/>
              </a:rPr>
              <a:t>(self):  </a:t>
            </a:r>
            <a:r>
              <a:rPr b="0" i="0" lang="en-US" sz="1750" u="none" cap="none" strike="noStrike">
                <a:solidFill>
                  <a:schemeClr val="dk1"/>
                </a:solidFill>
                <a:highlight>
                  <a:srgbClr val="0D0D0D"/>
                </a:highlight>
                <a:latin typeface="Courier New"/>
                <a:ea typeface="Courier New"/>
                <a:cs typeface="Courier New"/>
                <a:sym typeface="Courier New"/>
              </a:rPr>
              <a:t># Método público</a:t>
            </a:r>
            <a:endParaRPr b="0" i="0" sz="1750" u="none" cap="none" strike="noStrike">
              <a:solidFill>
                <a:srgbClr val="FFFFFF"/>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2E95D3"/>
                </a:solidFill>
                <a:highlight>
                  <a:srgbClr val="0D0D0D"/>
                </a:highlight>
                <a:latin typeface="Courier New"/>
                <a:ea typeface="Courier New"/>
                <a:cs typeface="Courier New"/>
                <a:sym typeface="Courier New"/>
              </a:rPr>
              <a:t>return</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00A67D"/>
                </a:solidFill>
                <a:highlight>
                  <a:srgbClr val="0D0D0D"/>
                </a:highlight>
                <a:latin typeface="Courier New"/>
                <a:ea typeface="Courier New"/>
                <a:cs typeface="Courier New"/>
                <a:sym typeface="Courier New"/>
              </a:rPr>
              <a:t>f"Olá, meu nome é {self._nome}."</a:t>
            </a:r>
            <a:endParaRPr b="0" i="0" sz="1750" u="none" cap="none" strike="noStrike">
              <a:solidFill>
                <a:srgbClr val="00A67D"/>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00A67D"/>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2E95D3"/>
                </a:solidFill>
                <a:highlight>
                  <a:srgbClr val="0D0D0D"/>
                </a:highlight>
                <a:latin typeface="Courier New"/>
                <a:ea typeface="Courier New"/>
                <a:cs typeface="Courier New"/>
                <a:sym typeface="Courier New"/>
              </a:rPr>
              <a:t>def</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sng" cap="none" strike="noStrike">
                <a:solidFill>
                  <a:srgbClr val="F22C3D"/>
                </a:solidFill>
                <a:highlight>
                  <a:srgbClr val="0D0D0D"/>
                </a:highlight>
                <a:latin typeface="Courier New"/>
                <a:ea typeface="Courier New"/>
                <a:cs typeface="Courier New"/>
                <a:sym typeface="Courier New"/>
              </a:rPr>
              <a:t>  </a:t>
            </a:r>
            <a:r>
              <a:rPr b="0" i="0" lang="en-US" sz="1750" u="none" cap="none" strike="noStrike">
                <a:solidFill>
                  <a:srgbClr val="F22C3D"/>
                </a:solidFill>
                <a:highlight>
                  <a:srgbClr val="0D0D0D"/>
                </a:highlight>
                <a:latin typeface="Courier New"/>
                <a:ea typeface="Courier New"/>
                <a:cs typeface="Courier New"/>
                <a:sym typeface="Courier New"/>
              </a:rPr>
              <a:t>aniversario</a:t>
            </a:r>
            <a:r>
              <a:rPr b="0" i="0" lang="en-US" sz="1750" u="none" cap="none" strike="noStrike">
                <a:solidFill>
                  <a:srgbClr val="FFFFFF"/>
                </a:solidFill>
                <a:highlight>
                  <a:srgbClr val="0D0D0D"/>
                </a:highlight>
                <a:latin typeface="Courier New"/>
                <a:ea typeface="Courier New"/>
                <a:cs typeface="Courier New"/>
                <a:sym typeface="Courier New"/>
              </a:rPr>
              <a:t>(self):  </a:t>
            </a:r>
            <a:r>
              <a:rPr b="0" i="0" lang="en-US" sz="1750" u="none" cap="none" strike="noStrike">
                <a:solidFill>
                  <a:schemeClr val="dk1"/>
                </a:solidFill>
                <a:highlight>
                  <a:srgbClr val="0D0D0D"/>
                </a:highlight>
                <a:latin typeface="Courier New"/>
                <a:ea typeface="Courier New"/>
                <a:cs typeface="Courier New"/>
                <a:sym typeface="Courier New"/>
              </a:rPr>
              <a:t># Método privado</a:t>
            </a:r>
            <a:endParaRPr b="0" i="0" sz="1750" u="none" cap="none" strike="noStrike">
              <a:solidFill>
                <a:srgbClr val="FFFFFF"/>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chemeClr val="dk1"/>
              </a:buClr>
              <a:buSzPts val="1100"/>
              <a:buFont typeface="Arial"/>
              <a:buNone/>
            </a:pPr>
            <a:r>
              <a:rPr b="0" i="0" lang="en-US" sz="1750" u="none" cap="none" strike="noStrike">
                <a:solidFill>
                  <a:srgbClr val="2E95D3"/>
                </a:solidFill>
                <a:highlight>
                  <a:srgbClr val="0D0D0D"/>
                </a:highlight>
                <a:latin typeface="Courier New"/>
                <a:ea typeface="Courier New"/>
                <a:cs typeface="Courier New"/>
                <a:sym typeface="Courier New"/>
              </a:rPr>
              <a:t>return</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00A67D"/>
                </a:solidFill>
                <a:highlight>
                  <a:srgbClr val="0D0D0D"/>
                </a:highlight>
                <a:latin typeface="Courier New"/>
                <a:ea typeface="Courier New"/>
                <a:cs typeface="Courier New"/>
                <a:sym typeface="Courier New"/>
              </a:rPr>
              <a:t>f"Parabéns pelo seu aniversário, {self._nome}!"</a:t>
            </a:r>
            <a:endParaRPr b="0" i="0" sz="1750" u="none" cap="none" strike="noStrike">
              <a:solidFill>
                <a:srgbClr val="00A67D"/>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50"/>
              <a:buFont typeface="Arial"/>
              <a:buNone/>
            </a:pPr>
            <a:r>
              <a:t/>
            </a:r>
            <a:endParaRPr b="0" i="0" sz="17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2E95D3"/>
                </a:solidFill>
                <a:highlight>
                  <a:srgbClr val="0D0D0D"/>
                </a:highlight>
                <a:latin typeface="Courier New"/>
                <a:ea typeface="Courier New"/>
                <a:cs typeface="Courier New"/>
                <a:sym typeface="Courier New"/>
              </a:rPr>
              <a:t>def</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F22C3D"/>
                </a:solidFill>
                <a:highlight>
                  <a:srgbClr val="0D0D0D"/>
                </a:highlight>
                <a:latin typeface="Courier New"/>
                <a:ea typeface="Courier New"/>
                <a:cs typeface="Courier New"/>
                <a:sym typeface="Courier New"/>
              </a:rPr>
              <a:t>envelhecer</a:t>
            </a:r>
            <a:r>
              <a:rPr b="0" i="0" lang="en-US" sz="1750" u="none" cap="none" strike="noStrike">
                <a:solidFill>
                  <a:srgbClr val="FFFFFF"/>
                </a:solidFill>
                <a:highlight>
                  <a:srgbClr val="0D0D0D"/>
                </a:highlight>
                <a:latin typeface="Courier New"/>
                <a:ea typeface="Courier New"/>
                <a:cs typeface="Courier New"/>
                <a:sym typeface="Courier New"/>
              </a:rPr>
              <a:t>(self, anos):  </a:t>
            </a:r>
            <a:r>
              <a:rPr b="0" i="0" lang="en-US" sz="1750" u="none" cap="none" strike="noStrike">
                <a:solidFill>
                  <a:schemeClr val="dk1"/>
                </a:solidFill>
                <a:highlight>
                  <a:srgbClr val="0D0D0D"/>
                </a:highlight>
                <a:latin typeface="Courier New"/>
                <a:ea typeface="Courier New"/>
                <a:cs typeface="Courier New"/>
                <a:sym typeface="Courier New"/>
              </a:rPr>
              <a:t># Método público</a:t>
            </a:r>
            <a:endParaRPr b="0" i="0" sz="1750" u="none" cap="none" strike="noStrike">
              <a:solidFill>
                <a:srgbClr val="FFFFFF"/>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self.</a:t>
            </a:r>
            <a:r>
              <a:rPr b="0" i="0" lang="en-US" sz="1750" u="sng"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FFFFFF"/>
                </a:solidFill>
                <a:highlight>
                  <a:srgbClr val="0D0D0D"/>
                </a:highlight>
                <a:latin typeface="Courier New"/>
                <a:ea typeface="Courier New"/>
                <a:cs typeface="Courier New"/>
                <a:sym typeface="Courier New"/>
              </a:rPr>
              <a:t>idade += ano</a:t>
            </a:r>
            <a:endParaRPr b="0" i="0" sz="1750" u="none" cap="none" strike="noStrike">
              <a:solidFill>
                <a:srgbClr val="FFFFFF"/>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FFFFFF"/>
                </a:solidFill>
                <a:highlight>
                  <a:srgbClr val="0D0D0D"/>
                </a:highlight>
                <a:latin typeface="Courier New"/>
                <a:ea typeface="Courier New"/>
                <a:cs typeface="Courier New"/>
                <a:sym typeface="Courier New"/>
              </a:rPr>
              <a:t>self.</a:t>
            </a:r>
            <a:r>
              <a:rPr b="0" i="0" lang="en-US" sz="1750" u="sng"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FFFFFF"/>
                </a:solidFill>
                <a:highlight>
                  <a:srgbClr val="0D0D0D"/>
                </a:highlight>
                <a:latin typeface="Courier New"/>
                <a:ea typeface="Courier New"/>
                <a:cs typeface="Courier New"/>
                <a:sym typeface="Courier New"/>
              </a:rPr>
              <a:t>aniversario()</a:t>
            </a:r>
            <a:endParaRPr b="0" i="0" sz="1750" u="none" cap="none" strike="noStrike">
              <a:solidFill>
                <a:srgbClr val="FFFFFF"/>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2E95D3"/>
                </a:solidFill>
                <a:highlight>
                  <a:srgbClr val="0D0D0D"/>
                </a:highlight>
                <a:latin typeface="Courier New"/>
                <a:ea typeface="Courier New"/>
                <a:cs typeface="Courier New"/>
                <a:sym typeface="Courier New"/>
              </a:rPr>
              <a:t>return</a:t>
            </a:r>
            <a:r>
              <a:rPr b="0" i="0" lang="en-US" sz="1750" u="none" cap="none" strike="noStrike">
                <a:solidFill>
                  <a:srgbClr val="FFFFFF"/>
                </a:solidFill>
                <a:highlight>
                  <a:srgbClr val="0D0D0D"/>
                </a:highlight>
                <a:latin typeface="Courier New"/>
                <a:ea typeface="Courier New"/>
                <a:cs typeface="Courier New"/>
                <a:sym typeface="Courier New"/>
              </a:rPr>
              <a:t> </a:t>
            </a:r>
            <a:r>
              <a:rPr b="0" i="0" lang="en-US" sz="1750" u="none" cap="none" strike="noStrike">
                <a:solidFill>
                  <a:srgbClr val="00A67D"/>
                </a:solidFill>
                <a:highlight>
                  <a:srgbClr val="0D0D0D"/>
                </a:highlight>
                <a:latin typeface="Courier New"/>
                <a:ea typeface="Courier New"/>
                <a:cs typeface="Courier New"/>
                <a:sym typeface="Courier New"/>
              </a:rPr>
              <a:t>f"Agora tenho {self._idade} anos."</a:t>
            </a:r>
            <a:endParaRPr b="0" i="0" sz="1750" u="none" cap="none" strike="noStrike">
              <a:solidFill>
                <a:srgbClr val="00A67D"/>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A67D"/>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850"/>
              <a:buFont typeface="Arial"/>
              <a:buNone/>
            </a:pPr>
            <a:r>
              <a:t/>
            </a:r>
            <a:endParaRPr b="0" i="0" sz="1850" u="none" cap="none" strike="noStrike">
              <a:solidFill>
                <a:srgbClr val="00A67D"/>
              </a:solidFill>
              <a:highlight>
                <a:srgbClr val="0D0D0D"/>
              </a:highlight>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850"/>
              <a:buFont typeface="Arial"/>
              <a:buNone/>
            </a:pPr>
            <a:r>
              <a:t/>
            </a:r>
            <a:endParaRPr b="0" i="0" sz="1850" u="none" cap="none" strike="noStrike">
              <a:solidFill>
                <a:srgbClr val="00A67D"/>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FFFFFF"/>
                </a:solidFill>
                <a:highlight>
                  <a:srgbClr val="0D0D0D"/>
                </a:highlight>
                <a:latin typeface="Courier New"/>
                <a:ea typeface="Courier New"/>
                <a:cs typeface="Courier New"/>
                <a:sym typeface="Courier New"/>
              </a:rPr>
              <a:t>pessoa = Pessoa(</a:t>
            </a:r>
            <a:r>
              <a:rPr b="0" i="0" lang="en-US" sz="1850" u="none" cap="none" strike="noStrike">
                <a:solidFill>
                  <a:srgbClr val="00A67D"/>
                </a:solidFill>
                <a:highlight>
                  <a:srgbClr val="0D0D0D"/>
                </a:highlight>
                <a:latin typeface="Courier New"/>
                <a:ea typeface="Courier New"/>
                <a:cs typeface="Courier New"/>
                <a:sym typeface="Courier New"/>
              </a:rPr>
              <a:t>"Ana"</a:t>
            </a:r>
            <a:r>
              <a:rPr b="0" i="0" lang="en-US" sz="1850" u="none" cap="none" strike="noStrike">
                <a:solidFill>
                  <a:srgbClr val="FFFFFF"/>
                </a:solidFill>
                <a:highlight>
                  <a:srgbClr val="0D0D0D"/>
                </a:highlight>
                <a:latin typeface="Courier New"/>
                <a:ea typeface="Courier New"/>
                <a:cs typeface="Courier New"/>
                <a:sym typeface="Courier New"/>
              </a:rPr>
              <a:t>, </a:t>
            </a:r>
            <a:r>
              <a:rPr b="0" i="0" lang="en-US" sz="1850" u="none" cap="none" strike="noStrike">
                <a:solidFill>
                  <a:srgbClr val="DF3079"/>
                </a:solidFill>
                <a:highlight>
                  <a:srgbClr val="0D0D0D"/>
                </a:highlight>
                <a:latin typeface="Courier New"/>
                <a:ea typeface="Courier New"/>
                <a:cs typeface="Courier New"/>
                <a:sym typeface="Courier New"/>
              </a:rPr>
              <a:t>30</a:t>
            </a:r>
            <a:r>
              <a:rPr b="0" i="0" lang="en-US" sz="1850" u="none" cap="none" strike="noStrike">
                <a:solidFill>
                  <a:srgbClr val="FFFFFF"/>
                </a:solidFill>
                <a:highlight>
                  <a:srgbClr val="0D0D0D"/>
                </a:highlight>
                <a:latin typeface="Courier New"/>
                <a:ea typeface="Courier New"/>
                <a:cs typeface="Courier New"/>
                <a:sym typeface="Courier New"/>
              </a:rPr>
              <a:t>)</a:t>
            </a:r>
            <a:endParaRPr b="0" i="0" sz="1850" u="none" cap="none" strike="noStrike">
              <a:solidFill>
                <a:srgbClr val="FFFFFF"/>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E9950C"/>
                </a:solidFill>
                <a:highlight>
                  <a:srgbClr val="0D0D0D"/>
                </a:highlight>
                <a:latin typeface="Courier New"/>
                <a:ea typeface="Courier New"/>
                <a:cs typeface="Courier New"/>
                <a:sym typeface="Courier New"/>
              </a:rPr>
              <a:t>print</a:t>
            </a:r>
            <a:r>
              <a:rPr b="0" i="0" lang="en-US" sz="1850" u="none" cap="none" strike="noStrike">
                <a:solidFill>
                  <a:srgbClr val="FFFFFF"/>
                </a:solidFill>
                <a:highlight>
                  <a:srgbClr val="0D0D0D"/>
                </a:highlight>
                <a:latin typeface="Courier New"/>
                <a:ea typeface="Courier New"/>
                <a:cs typeface="Courier New"/>
                <a:sym typeface="Courier New"/>
              </a:rPr>
              <a:t>(pessoa.cumprimentar())  </a:t>
            </a:r>
            <a:r>
              <a:rPr b="0" i="0" lang="en-US" sz="1850" u="none" cap="none" strike="noStrike">
                <a:solidFill>
                  <a:srgbClr val="888888"/>
                </a:solidFill>
                <a:highlight>
                  <a:srgbClr val="0D0D0D"/>
                </a:highlight>
                <a:latin typeface="Courier New"/>
                <a:ea typeface="Courier New"/>
                <a:cs typeface="Courier New"/>
                <a:sym typeface="Courier New"/>
              </a:rPr>
              <a:t># Acesso protegido, acessado através de um método público</a:t>
            </a:r>
            <a:endParaRPr b="0" i="0" sz="1850" u="none" cap="none" strike="noStrike">
              <a:solidFill>
                <a:srgbClr val="888888"/>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E9950C"/>
                </a:solidFill>
                <a:highlight>
                  <a:srgbClr val="0D0D0D"/>
                </a:highlight>
                <a:latin typeface="Courier New"/>
                <a:ea typeface="Courier New"/>
                <a:cs typeface="Courier New"/>
                <a:sym typeface="Courier New"/>
              </a:rPr>
              <a:t>print</a:t>
            </a:r>
            <a:r>
              <a:rPr b="0" i="0" lang="en-US" sz="1850" u="none" cap="none" strike="noStrike">
                <a:solidFill>
                  <a:srgbClr val="FFFFFF"/>
                </a:solidFill>
                <a:highlight>
                  <a:srgbClr val="0D0D0D"/>
                </a:highlight>
                <a:latin typeface="Courier New"/>
                <a:ea typeface="Courier New"/>
                <a:cs typeface="Courier New"/>
                <a:sym typeface="Courier New"/>
              </a:rPr>
              <a:t>(pessoa.envelhecer(</a:t>
            </a:r>
            <a:r>
              <a:rPr b="0" i="0" lang="en-US" sz="1850" u="none" cap="none" strike="noStrike">
                <a:solidFill>
                  <a:srgbClr val="DF3079"/>
                </a:solidFill>
                <a:highlight>
                  <a:srgbClr val="0D0D0D"/>
                </a:highlight>
                <a:latin typeface="Courier New"/>
                <a:ea typeface="Courier New"/>
                <a:cs typeface="Courier New"/>
                <a:sym typeface="Courier New"/>
              </a:rPr>
              <a:t>5</a:t>
            </a:r>
            <a:r>
              <a:rPr b="0" i="0" lang="en-US" sz="1850" u="none" cap="none" strike="noStrike">
                <a:solidFill>
                  <a:srgbClr val="FFFFFF"/>
                </a:solidFill>
                <a:highlight>
                  <a:srgbClr val="0D0D0D"/>
                </a:highlight>
                <a:latin typeface="Courier New"/>
                <a:ea typeface="Courier New"/>
                <a:cs typeface="Courier New"/>
                <a:sym typeface="Courier New"/>
              </a:rPr>
              <a:t>))  </a:t>
            </a:r>
            <a:r>
              <a:rPr b="0" i="0" lang="en-US" sz="1850" u="none" cap="none" strike="noStrike">
                <a:solidFill>
                  <a:srgbClr val="757575"/>
                </a:solidFill>
                <a:highlight>
                  <a:srgbClr val="0D0D0D"/>
                </a:highlight>
                <a:latin typeface="Courier New"/>
                <a:ea typeface="Courier New"/>
                <a:cs typeface="Courier New"/>
                <a:sym typeface="Courier New"/>
              </a:rPr>
              <a:t># Acesso protegido, acessado através de um método público</a:t>
            </a:r>
            <a:endParaRPr b="0" i="0" sz="1850" u="none" cap="none" strike="noStrike">
              <a:solidFill>
                <a:srgbClr val="757575"/>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E9950C"/>
                </a:solidFill>
                <a:highlight>
                  <a:srgbClr val="0D0D0D"/>
                </a:highlight>
                <a:latin typeface="Courier New"/>
                <a:ea typeface="Courier New"/>
                <a:cs typeface="Courier New"/>
                <a:sym typeface="Courier New"/>
              </a:rPr>
              <a:t>print</a:t>
            </a:r>
            <a:r>
              <a:rPr b="0" i="0" lang="en-US" sz="1850" u="none" cap="none" strike="noStrike">
                <a:solidFill>
                  <a:srgbClr val="FFFFFF"/>
                </a:solidFill>
                <a:highlight>
                  <a:srgbClr val="0D0D0D"/>
                </a:highlight>
                <a:latin typeface="Courier New"/>
                <a:ea typeface="Courier New"/>
                <a:cs typeface="Courier New"/>
                <a:sym typeface="Courier New"/>
              </a:rPr>
              <a:t>(pessoa.</a:t>
            </a:r>
            <a:r>
              <a:rPr b="0" i="0" lang="en-US" sz="1850" u="sng" cap="none" strike="noStrike">
                <a:solidFill>
                  <a:srgbClr val="FFFFFF"/>
                </a:solidFill>
                <a:highlight>
                  <a:srgbClr val="0D0D0D"/>
                </a:highlight>
                <a:latin typeface="Courier New"/>
                <a:ea typeface="Courier New"/>
                <a:cs typeface="Courier New"/>
                <a:sym typeface="Courier New"/>
              </a:rPr>
              <a:t>__</a:t>
            </a:r>
            <a:r>
              <a:rPr b="0" i="0" lang="en-US" sz="1850" u="none" cap="none" strike="noStrike">
                <a:solidFill>
                  <a:srgbClr val="FFFFFF"/>
                </a:solidFill>
                <a:highlight>
                  <a:srgbClr val="0D0D0D"/>
                </a:highlight>
                <a:latin typeface="Courier New"/>
                <a:ea typeface="Courier New"/>
                <a:cs typeface="Courier New"/>
                <a:sym typeface="Courier New"/>
              </a:rPr>
              <a:t>aniversario())  </a:t>
            </a:r>
            <a:r>
              <a:rPr b="0" i="0" lang="en-US" sz="1850" u="none" cap="none" strike="noStrike">
                <a:solidFill>
                  <a:srgbClr val="888888"/>
                </a:solidFill>
                <a:highlight>
                  <a:srgbClr val="0D0D0D"/>
                </a:highlight>
                <a:latin typeface="Courier New"/>
                <a:ea typeface="Courier New"/>
                <a:cs typeface="Courier New"/>
                <a:sym typeface="Courier New"/>
              </a:rPr>
              <a:t># Acesso privado, não permitido </a:t>
            </a:r>
            <a:endParaRPr b="0" i="0" sz="1850" u="none" cap="none" strike="noStrike">
              <a:solidFill>
                <a:srgbClr val="888888"/>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50"/>
              <a:buFont typeface="Arial"/>
              <a:buNone/>
            </a:pPr>
            <a:r>
              <a:rPr b="0" i="0" lang="en-US" sz="1850" u="none" cap="none" strike="noStrike">
                <a:solidFill>
                  <a:srgbClr val="E9950C"/>
                </a:solidFill>
                <a:highlight>
                  <a:srgbClr val="0D0D0D"/>
                </a:highlight>
                <a:latin typeface="Courier New"/>
                <a:ea typeface="Courier New"/>
                <a:cs typeface="Courier New"/>
                <a:sym typeface="Courier New"/>
              </a:rPr>
              <a:t>print</a:t>
            </a:r>
            <a:r>
              <a:rPr b="0" i="0" lang="en-US" sz="1850" u="none" cap="none" strike="noStrike">
                <a:solidFill>
                  <a:schemeClr val="lt1"/>
                </a:solidFill>
                <a:highlight>
                  <a:srgbClr val="0D0D0D"/>
                </a:highlight>
                <a:latin typeface="Courier New"/>
                <a:ea typeface="Courier New"/>
                <a:cs typeface="Courier New"/>
                <a:sym typeface="Courier New"/>
              </a:rPr>
              <a:t>(pessoa.</a:t>
            </a:r>
            <a:r>
              <a:rPr b="0" i="0" lang="en-US" sz="1850" u="sng" cap="none" strike="noStrike">
                <a:solidFill>
                  <a:schemeClr val="lt1"/>
                </a:solidFill>
                <a:highlight>
                  <a:srgbClr val="0D0D0D"/>
                </a:highlight>
                <a:latin typeface="Courier New"/>
                <a:ea typeface="Courier New"/>
                <a:cs typeface="Courier New"/>
                <a:sym typeface="Courier New"/>
              </a:rPr>
              <a:t>  </a:t>
            </a:r>
            <a:r>
              <a:rPr b="0" i="0" lang="en-US" sz="1850" u="none" cap="none" strike="noStrike">
                <a:solidFill>
                  <a:schemeClr val="lt1"/>
                </a:solidFill>
                <a:highlight>
                  <a:srgbClr val="0D0D0D"/>
                </a:highlight>
                <a:latin typeface="Courier New"/>
                <a:ea typeface="Courier New"/>
                <a:cs typeface="Courier New"/>
                <a:sym typeface="Courier New"/>
              </a:rPr>
              <a:t>cpf) </a:t>
            </a:r>
            <a:r>
              <a:rPr b="0" i="0" lang="en-US" sz="1850" u="none" cap="none" strike="noStrike">
                <a:solidFill>
                  <a:srgbClr val="888888"/>
                </a:solidFill>
                <a:highlight>
                  <a:srgbClr val="0D0D0D"/>
                </a:highlight>
                <a:latin typeface="Courier New"/>
                <a:ea typeface="Courier New"/>
                <a:cs typeface="Courier New"/>
                <a:sym typeface="Courier New"/>
              </a:rPr>
              <a:t># Acesso privado, não permitido </a:t>
            </a:r>
            <a:endParaRPr b="0" i="0" sz="1050" u="none" cap="none" strike="noStrike">
              <a:solidFill>
                <a:srgbClr val="00A67D"/>
              </a:solidFill>
              <a:highlight>
                <a:srgbClr val="0D0D0D"/>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50"/>
              <a:buFont typeface="Arial"/>
              <a:buNone/>
            </a:pPr>
            <a:r>
              <a:t/>
            </a:r>
            <a:endParaRPr b="0" i="0" sz="2150" u="none" cap="none" strike="noStrike">
              <a:solidFill>
                <a:srgbClr val="2E95D3"/>
              </a:solidFill>
              <a:highlight>
                <a:srgbClr val="0D0D0D"/>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02fcdc784c_0_37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2" name="Google Shape;242;g202fcdc784c_0_370"/>
          <p:cNvSpPr txBox="1"/>
          <p:nvPr/>
        </p:nvSpPr>
        <p:spPr>
          <a:xfrm>
            <a:off x="673450" y="910450"/>
            <a:ext cx="13391100" cy="923400"/>
          </a:xfrm>
          <a:prstGeom prst="rect">
            <a:avLst/>
          </a:prstGeom>
          <a:noFill/>
          <a:ln>
            <a:noFill/>
          </a:ln>
        </p:spPr>
        <p:txBody>
          <a:bodyPr anchorCtr="0" anchor="t" bIns="0" lIns="0" spcFirstLastPara="1" rIns="0" wrap="square" tIns="0">
            <a:spAutoFit/>
          </a:bodyPr>
          <a:lstStyle/>
          <a:p>
            <a:pPr indent="457200" lvl="0" marL="0" marR="0" rtl="0" algn="l">
              <a:lnSpc>
                <a:spcPct val="110003"/>
              </a:lnSpc>
              <a:spcBef>
                <a:spcPts val="0"/>
              </a:spcBef>
              <a:spcAft>
                <a:spcPts val="0"/>
              </a:spcAft>
              <a:buClr>
                <a:srgbClr val="000000"/>
              </a:buClr>
              <a:buSzPts val="11216"/>
              <a:buFont typeface="Arial"/>
              <a:buNone/>
            </a:pPr>
            <a:r>
              <a:rPr b="1" i="0" lang="en-US" sz="6000" u="none" cap="none" strike="noStrike">
                <a:solidFill>
                  <a:srgbClr val="FFFFFF"/>
                </a:solidFill>
                <a:latin typeface="Calibri"/>
                <a:ea typeface="Calibri"/>
                <a:cs typeface="Calibri"/>
                <a:sym typeface="Calibri"/>
              </a:rPr>
              <a:t>ATIVIDADE 2</a:t>
            </a:r>
            <a:endParaRPr b="1" i="0" sz="6000" u="none" cap="none" strike="noStrike">
              <a:solidFill>
                <a:srgbClr val="D9BD34"/>
              </a:solidFill>
              <a:latin typeface="Calibri"/>
              <a:ea typeface="Calibri"/>
              <a:cs typeface="Calibri"/>
              <a:sym typeface="Calibri"/>
            </a:endParaRPr>
          </a:p>
        </p:txBody>
      </p:sp>
      <p:sp>
        <p:nvSpPr>
          <p:cNvPr id="243" name="Google Shape;243;g202fcdc784c_0_370"/>
          <p:cNvSpPr txBox="1"/>
          <p:nvPr/>
        </p:nvSpPr>
        <p:spPr>
          <a:xfrm>
            <a:off x="1175075" y="3300550"/>
            <a:ext cx="165114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Iremos evoluir o sistema da nossa biblioteca. Agora além de listar os livros, a Classe Biblioteca deverá contar com duas opções de métodos: </a:t>
            </a:r>
            <a:endParaRPr b="0" i="0" sz="2800" u="none" cap="none" strike="noStrike">
              <a:solidFill>
                <a:schemeClr val="lt1"/>
              </a:solidFill>
              <a:latin typeface="Arial"/>
              <a:ea typeface="Arial"/>
              <a:cs typeface="Arial"/>
              <a:sym typeface="Arial"/>
            </a:endParaRPr>
          </a:p>
          <a:p>
            <a:pPr indent="-406400" lvl="0" marL="45720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emprestarLivro </a:t>
            </a:r>
            <a:endParaRPr b="0" i="0" sz="2800" u="none" cap="none" strike="noStrike">
              <a:solidFill>
                <a:schemeClr val="lt1"/>
              </a:solidFill>
              <a:latin typeface="Arial"/>
              <a:ea typeface="Arial"/>
              <a:cs typeface="Arial"/>
              <a:sym typeface="Arial"/>
            </a:endParaRPr>
          </a:p>
          <a:p>
            <a:pPr indent="-406400" lvl="0" marL="4572000" marR="0" rtl="0" algn="l">
              <a:lnSpc>
                <a:spcPct val="100000"/>
              </a:lnSpc>
              <a:spcBef>
                <a:spcPts val="0"/>
              </a:spcBef>
              <a:spcAft>
                <a:spcPts val="0"/>
              </a:spcAft>
              <a:buClr>
                <a:schemeClr val="lt1"/>
              </a:buClr>
              <a:buSzPts val="2800"/>
              <a:buFont typeface="Arial"/>
              <a:buChar char="●"/>
            </a:pPr>
            <a:r>
              <a:rPr b="0" i="0" lang="en-US" sz="2800" u="none" cap="none" strike="noStrike">
                <a:solidFill>
                  <a:schemeClr val="lt1"/>
                </a:solidFill>
                <a:latin typeface="Arial"/>
                <a:ea typeface="Arial"/>
                <a:cs typeface="Arial"/>
                <a:sym typeface="Arial"/>
              </a:rPr>
              <a:t>devolverLivro.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Dessa vez o atributo status deverá ser colocado como privado para Classe Livro . Por sua vez ela deverá contar com dois métodos para fazer a alteração do status, já que eles serão um atributo privado. Escolha o melhor nome para os métodos. </a:t>
            </a:r>
            <a:endParaRPr b="0" i="0" sz="28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